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25" r:id="rId3"/>
    <p:sldId id="393" r:id="rId4"/>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7" r:id="rId28"/>
    <p:sldId id="389" r:id="rId29"/>
    <p:sldId id="390" r:id="rId30"/>
    <p:sldId id="391" r:id="rId31"/>
    <p:sldId id="392" r:id="rId32"/>
    <p:sldId id="424" r:id="rId33"/>
    <p:sldId id="425" r:id="rId34"/>
    <p:sldId id="426" r:id="rId35"/>
    <p:sldId id="428" r:id="rId36"/>
    <p:sldId id="277"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1A6"/>
    <a:srgbClr val="FE9537"/>
    <a:srgbClr val="E69441"/>
    <a:srgbClr val="06DAC8"/>
    <a:srgbClr val="E97D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60"/>
  </p:normalViewPr>
  <p:slideViewPr>
    <p:cSldViewPr snapToGrid="0">
      <p:cViewPr varScale="1">
        <p:scale>
          <a:sx n="111" d="100"/>
          <a:sy n="111" d="100"/>
        </p:scale>
        <p:origin x="438" y="96"/>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74FC9F-7237-43AE-80E6-740271DE064E}" type="datetimeFigureOut">
              <a:rPr lang="pt-BR" smtClean="0"/>
              <a:t>05/01/2025</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DC43AF-B765-4241-AD32-3A93DCD6E6A9}" type="slidenum">
              <a:rPr lang="pt-BR" smtClean="0"/>
              <a:t>‹nº›</a:t>
            </a:fld>
            <a:endParaRPr lang="pt-BR"/>
          </a:p>
        </p:txBody>
      </p:sp>
    </p:spTree>
    <p:extLst>
      <p:ext uri="{BB962C8B-B14F-4D97-AF65-F5344CB8AC3E}">
        <p14:creationId xmlns:p14="http://schemas.microsoft.com/office/powerpoint/2010/main" val="2467253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CE570-5CE3-4175-BFD6-66DA3D69E003}" type="datetimeFigureOut">
              <a:rPr lang="pt-BR" smtClean="0"/>
              <a:t>05/01/2025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CBEEA-EB20-42D2-8BC0-F802C131E6B7}" type="slidenum">
              <a:rPr lang="pt-BR" smtClean="0"/>
              <a:t>‹nº›</a:t>
            </a:fld>
            <a:endParaRPr lang="pt-BR"/>
          </a:p>
        </p:txBody>
      </p:sp>
    </p:spTree>
    <p:extLst>
      <p:ext uri="{BB962C8B-B14F-4D97-AF65-F5344CB8AC3E}">
        <p14:creationId xmlns:p14="http://schemas.microsoft.com/office/powerpoint/2010/main" val="4019845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123822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37908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27150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152957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8836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188937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b6d242be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4b6d242be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solidFill>
                <a:schemeClr val="dk1"/>
              </a:solidFill>
            </a:endParaRPr>
          </a:p>
        </p:txBody>
      </p:sp>
    </p:spTree>
    <p:extLst>
      <p:ext uri="{BB962C8B-B14F-4D97-AF65-F5344CB8AC3E}">
        <p14:creationId xmlns:p14="http://schemas.microsoft.com/office/powerpoint/2010/main" val="4144962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16" name="Imagem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4E41A6"/>
          </a:solidFill>
        </p:spPr>
      </p:pic>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4876799" y="1524000"/>
            <a:ext cx="8001000" cy="5334000"/>
          </a:xfrm>
          <a:prstGeom prst="rect">
            <a:avLst/>
          </a:prstGeom>
          <a:effectLst>
            <a:outerShdw blurRad="50800" dist="38100" algn="l" rotWithShape="0">
              <a:prstClr val="black">
                <a:alpha val="40000"/>
              </a:prstClr>
            </a:outerShdw>
          </a:effectLst>
        </p:spPr>
      </p:pic>
      <p:pic>
        <p:nvPicPr>
          <p:cNvPr id="11" name="Imagem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7949" y="419099"/>
            <a:ext cx="1228725" cy="1228725"/>
          </a:xfrm>
          <a:prstGeom prst="rect">
            <a:avLst/>
          </a:prstGeom>
          <a:effectLst>
            <a:outerShdw blurRad="50800" dist="38100" dir="5400000" algn="t" rotWithShape="0">
              <a:prstClr val="black">
                <a:alpha val="40000"/>
              </a:prstClr>
            </a:outerShdw>
          </a:effectLst>
        </p:spPr>
      </p:pic>
      <p:sp>
        <p:nvSpPr>
          <p:cNvPr id="14" name="Espaço Reservado para Texto 13"/>
          <p:cNvSpPr>
            <a:spLocks noGrp="1"/>
          </p:cNvSpPr>
          <p:nvPr>
            <p:ph type="body" sz="quarter" idx="10" hasCustomPrompt="1"/>
          </p:nvPr>
        </p:nvSpPr>
        <p:spPr>
          <a:xfrm>
            <a:off x="933450" y="2495551"/>
            <a:ext cx="4324350" cy="1219200"/>
          </a:xfrm>
          <a:prstGeom prst="rect">
            <a:avLst/>
          </a:prstGeom>
        </p:spPr>
        <p:txBody>
          <a:bodyPr/>
          <a:lstStyle>
            <a:lvl1pPr marL="0" indent="0">
              <a:buNone/>
              <a:defRPr sz="5000" baseline="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defRPr>
            </a:lvl1pPr>
          </a:lstStyle>
          <a:p>
            <a:pPr lvl="0"/>
            <a:r>
              <a:rPr lang="pt-BR" dirty="0"/>
              <a:t>TÍTULO DA FORMAÇÃO</a:t>
            </a:r>
          </a:p>
        </p:txBody>
      </p:sp>
      <p:sp>
        <p:nvSpPr>
          <p:cNvPr id="15" name="Espaço Reservado para Texto 13"/>
          <p:cNvSpPr>
            <a:spLocks noGrp="1"/>
          </p:cNvSpPr>
          <p:nvPr>
            <p:ph type="body" sz="quarter" idx="11" hasCustomPrompt="1"/>
          </p:nvPr>
        </p:nvSpPr>
        <p:spPr>
          <a:xfrm>
            <a:off x="933450" y="4038601"/>
            <a:ext cx="4324350" cy="419099"/>
          </a:xfrm>
          <a:prstGeom prst="rect">
            <a:avLst/>
          </a:prstGeom>
        </p:spPr>
        <p:txBody>
          <a:bodyPr/>
          <a:lstStyle>
            <a:lvl1pPr marL="0" indent="0">
              <a:buNone/>
              <a:defRPr sz="3200" baseline="0">
                <a:solidFill>
                  <a:schemeClr val="bg1"/>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pt-BR" dirty="0"/>
              <a:t>Aula 1</a:t>
            </a:r>
          </a:p>
        </p:txBody>
      </p:sp>
    </p:spTree>
    <p:extLst>
      <p:ext uri="{BB962C8B-B14F-4D97-AF65-F5344CB8AC3E}">
        <p14:creationId xmlns:p14="http://schemas.microsoft.com/office/powerpoint/2010/main" val="180214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CESSO">
    <p:spTree>
      <p:nvGrpSpPr>
        <p:cNvPr id="1" name=""/>
        <p:cNvGrpSpPr/>
        <p:nvPr/>
      </p:nvGrpSpPr>
      <p:grpSpPr>
        <a:xfrm>
          <a:off x="0" y="0"/>
          <a:ext cx="0" cy="0"/>
          <a:chOff x="0" y="0"/>
          <a:chExt cx="0" cy="0"/>
        </a:xfrm>
      </p:grpSpPr>
      <p:sp>
        <p:nvSpPr>
          <p:cNvPr id="5" name="Process"/>
          <p:cNvSpPr txBox="1">
            <a:spLocks noGrp="1"/>
          </p:cNvSpPr>
          <p:nvPr>
            <p:ph type="body" sz="quarter" idx="13" hasCustomPrompt="1"/>
          </p:nvPr>
        </p:nvSpPr>
        <p:spPr>
          <a:xfrm>
            <a:off x="3803245" y="2750856"/>
            <a:ext cx="4510662" cy="1200329"/>
          </a:xfrm>
          <a:prstGeom prst="rect">
            <a:avLst/>
          </a:prstGeom>
        </p:spPr>
        <p:txBody>
          <a:bodyPr>
            <a:spAutoFit/>
          </a:bodyPr>
          <a:lstStyle>
            <a:lvl1pPr marL="0" indent="0" algn="ctr">
              <a:lnSpc>
                <a:spcPct val="120000"/>
              </a:lnSpc>
              <a:buSzTx/>
              <a:buNone/>
              <a:defRPr sz="60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a:t>Processo</a:t>
            </a:r>
            <a:endParaRPr dirty="0"/>
          </a:p>
        </p:txBody>
      </p:sp>
      <p:sp>
        <p:nvSpPr>
          <p:cNvPr id="6" name="Rectangle">
            <a:extLst>
              <a:ext uri="{FF2B5EF4-FFF2-40B4-BE49-F238E27FC236}">
                <a16:creationId xmlns:a16="http://schemas.microsoft.com/office/drawing/2014/main" id="{EFB606F8-575C-3F42-9A1F-5CD1C1D4A201}"/>
              </a:ext>
            </a:extLst>
          </p:cNvPr>
          <p:cNvSpPr/>
          <p:nvPr userDrawn="1"/>
        </p:nvSpPr>
        <p:spPr>
          <a:xfrm>
            <a:off x="1185393" y="769611"/>
            <a:ext cx="1835239" cy="1249908"/>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7" name="Line">
            <a:extLst>
              <a:ext uri="{FF2B5EF4-FFF2-40B4-BE49-F238E27FC236}">
                <a16:creationId xmlns:a16="http://schemas.microsoft.com/office/drawing/2014/main" id="{A0657801-D9B1-B14C-8382-CD159560960A}"/>
              </a:ext>
            </a:extLst>
          </p:cNvPr>
          <p:cNvSpPr/>
          <p:nvPr userDrawn="1"/>
        </p:nvSpPr>
        <p:spPr>
          <a:xfrm>
            <a:off x="3036738" y="1394564"/>
            <a:ext cx="3037908" cy="1"/>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Rectangle">
            <a:extLst>
              <a:ext uri="{FF2B5EF4-FFF2-40B4-BE49-F238E27FC236}">
                <a16:creationId xmlns:a16="http://schemas.microsoft.com/office/drawing/2014/main" id="{8CAEE653-0695-B540-98C7-6F86A0D7479B}"/>
              </a:ext>
            </a:extLst>
          </p:cNvPr>
          <p:cNvSpPr/>
          <p:nvPr userDrawn="1"/>
        </p:nvSpPr>
        <p:spPr>
          <a:xfrm>
            <a:off x="3344061" y="2072609"/>
            <a:ext cx="5429030" cy="2474092"/>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Line">
            <a:extLst>
              <a:ext uri="{FF2B5EF4-FFF2-40B4-BE49-F238E27FC236}">
                <a16:creationId xmlns:a16="http://schemas.microsoft.com/office/drawing/2014/main" id="{745A3F85-C320-9440-88F9-A5C8FC61DDBE}"/>
              </a:ext>
            </a:extLst>
          </p:cNvPr>
          <p:cNvSpPr/>
          <p:nvPr userDrawn="1"/>
        </p:nvSpPr>
        <p:spPr>
          <a:xfrm>
            <a:off x="8789185" y="3306479"/>
            <a:ext cx="850260" cy="1"/>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0" name="Rectangle">
            <a:extLst>
              <a:ext uri="{FF2B5EF4-FFF2-40B4-BE49-F238E27FC236}">
                <a16:creationId xmlns:a16="http://schemas.microsoft.com/office/drawing/2014/main" id="{0D52CC9F-CFA5-A243-B31A-B4EB649C6594}"/>
              </a:ext>
            </a:extLst>
          </p:cNvPr>
          <p:cNvSpPr/>
          <p:nvPr userDrawn="1"/>
        </p:nvSpPr>
        <p:spPr>
          <a:xfrm>
            <a:off x="9654604" y="2833361"/>
            <a:ext cx="1587501" cy="952501"/>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1" name="Line">
            <a:extLst>
              <a:ext uri="{FF2B5EF4-FFF2-40B4-BE49-F238E27FC236}">
                <a16:creationId xmlns:a16="http://schemas.microsoft.com/office/drawing/2014/main" id="{DFD99BF5-0D4A-B74F-9387-53C833CACD00}"/>
              </a:ext>
            </a:extLst>
          </p:cNvPr>
          <p:cNvSpPr/>
          <p:nvPr userDrawn="1"/>
        </p:nvSpPr>
        <p:spPr>
          <a:xfrm flipH="1">
            <a:off x="2107775" y="2034063"/>
            <a:ext cx="1" cy="2544834"/>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2" name="Rectangle">
            <a:extLst>
              <a:ext uri="{FF2B5EF4-FFF2-40B4-BE49-F238E27FC236}">
                <a16:creationId xmlns:a16="http://schemas.microsoft.com/office/drawing/2014/main" id="{1DA30047-27E2-C54F-A1B9-A4BB7948EA7C}"/>
              </a:ext>
            </a:extLst>
          </p:cNvPr>
          <p:cNvSpPr/>
          <p:nvPr userDrawn="1"/>
        </p:nvSpPr>
        <p:spPr>
          <a:xfrm>
            <a:off x="1190156" y="4599704"/>
            <a:ext cx="1835239" cy="1249908"/>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3" name="Line">
            <a:extLst>
              <a:ext uri="{FF2B5EF4-FFF2-40B4-BE49-F238E27FC236}">
                <a16:creationId xmlns:a16="http://schemas.microsoft.com/office/drawing/2014/main" id="{2E36BF5A-70F7-5E4D-BAB4-0169E3BA5386}"/>
              </a:ext>
            </a:extLst>
          </p:cNvPr>
          <p:cNvSpPr/>
          <p:nvPr userDrawn="1"/>
        </p:nvSpPr>
        <p:spPr>
          <a:xfrm>
            <a:off x="6058575" y="1410168"/>
            <a:ext cx="1" cy="647362"/>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4" name="Line">
            <a:extLst>
              <a:ext uri="{FF2B5EF4-FFF2-40B4-BE49-F238E27FC236}">
                <a16:creationId xmlns:a16="http://schemas.microsoft.com/office/drawing/2014/main" id="{2D7D5B3B-F1DF-E743-B2D9-CA68CBF6B2E9}"/>
              </a:ext>
            </a:extLst>
          </p:cNvPr>
          <p:cNvSpPr/>
          <p:nvPr userDrawn="1"/>
        </p:nvSpPr>
        <p:spPr>
          <a:xfrm>
            <a:off x="6058576" y="4561692"/>
            <a:ext cx="1" cy="559162"/>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5" name="Rectangle">
            <a:extLst>
              <a:ext uri="{FF2B5EF4-FFF2-40B4-BE49-F238E27FC236}">
                <a16:creationId xmlns:a16="http://schemas.microsoft.com/office/drawing/2014/main" id="{513062E1-A1E5-A744-9CAE-90D216A3880C}"/>
              </a:ext>
            </a:extLst>
          </p:cNvPr>
          <p:cNvSpPr/>
          <p:nvPr userDrawn="1"/>
        </p:nvSpPr>
        <p:spPr>
          <a:xfrm>
            <a:off x="5141977" y="5135889"/>
            <a:ext cx="1833198" cy="952501"/>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6" name="Espaço Reservado para Imagem 15"/>
          <p:cNvSpPr>
            <a:spLocks noGrp="1"/>
          </p:cNvSpPr>
          <p:nvPr>
            <p:ph type="pic" sz="quarter" idx="14"/>
          </p:nvPr>
        </p:nvSpPr>
        <p:spPr>
          <a:xfrm>
            <a:off x="1633112" y="924664"/>
            <a:ext cx="939800" cy="939800"/>
          </a:xfrm>
          <a:prstGeom prst="rect">
            <a:avLst/>
          </a:prstGeom>
        </p:spPr>
        <p:txBody>
          <a:bodyPr/>
          <a:lstStyle/>
          <a:p>
            <a:endParaRPr lang="pt-BR"/>
          </a:p>
        </p:txBody>
      </p:sp>
      <p:sp>
        <p:nvSpPr>
          <p:cNvPr id="17" name="Espaço Reservado para Imagem 15"/>
          <p:cNvSpPr>
            <a:spLocks noGrp="1"/>
          </p:cNvSpPr>
          <p:nvPr>
            <p:ph type="pic" sz="quarter" idx="15"/>
          </p:nvPr>
        </p:nvSpPr>
        <p:spPr>
          <a:xfrm>
            <a:off x="1633112" y="4754758"/>
            <a:ext cx="939800" cy="939800"/>
          </a:xfrm>
          <a:prstGeom prst="rect">
            <a:avLst/>
          </a:prstGeom>
        </p:spPr>
        <p:txBody>
          <a:bodyPr/>
          <a:lstStyle/>
          <a:p>
            <a:endParaRPr lang="pt-BR"/>
          </a:p>
        </p:txBody>
      </p:sp>
      <p:sp>
        <p:nvSpPr>
          <p:cNvPr id="18" name="Espaço Reservado para Imagem 15"/>
          <p:cNvSpPr>
            <a:spLocks noGrp="1"/>
          </p:cNvSpPr>
          <p:nvPr>
            <p:ph type="pic" sz="quarter" idx="16"/>
          </p:nvPr>
        </p:nvSpPr>
        <p:spPr>
          <a:xfrm>
            <a:off x="5651837" y="5205401"/>
            <a:ext cx="813475" cy="813475"/>
          </a:xfrm>
          <a:prstGeom prst="rect">
            <a:avLst/>
          </a:prstGeom>
        </p:spPr>
        <p:txBody>
          <a:bodyPr/>
          <a:lstStyle/>
          <a:p>
            <a:endParaRPr lang="pt-BR"/>
          </a:p>
        </p:txBody>
      </p:sp>
      <p:sp>
        <p:nvSpPr>
          <p:cNvPr id="19" name="Espaço Reservado para Imagem 15"/>
          <p:cNvSpPr>
            <a:spLocks noGrp="1"/>
          </p:cNvSpPr>
          <p:nvPr>
            <p:ph type="pic" sz="quarter" idx="17"/>
          </p:nvPr>
        </p:nvSpPr>
        <p:spPr>
          <a:xfrm>
            <a:off x="10041616" y="2899741"/>
            <a:ext cx="813475" cy="813475"/>
          </a:xfrm>
          <a:prstGeom prst="rect">
            <a:avLst/>
          </a:prstGeom>
        </p:spPr>
        <p:txBody>
          <a:bodyPr/>
          <a:lstStyle/>
          <a:p>
            <a:endParaRPr lang="pt-BR"/>
          </a:p>
        </p:txBody>
      </p:sp>
    </p:spTree>
    <p:extLst>
      <p:ext uri="{BB962C8B-B14F-4D97-AF65-F5344CB8AC3E}">
        <p14:creationId xmlns:p14="http://schemas.microsoft.com/office/powerpoint/2010/main" val="105557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CESSO 1">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46B26BE1-30A6-3740-B3C1-CC96815B711F}"/>
              </a:ext>
            </a:extLst>
          </p:cNvPr>
          <p:cNvSpPr/>
          <p:nvPr userDrawn="1"/>
        </p:nvSpPr>
        <p:spPr>
          <a:xfrm flipH="1">
            <a:off x="1899108" y="4697725"/>
            <a:ext cx="1" cy="2160276"/>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Circle">
            <a:extLst>
              <a:ext uri="{FF2B5EF4-FFF2-40B4-BE49-F238E27FC236}">
                <a16:creationId xmlns:a16="http://schemas.microsoft.com/office/drawing/2014/main" id="{6AB75D86-E310-C74C-A089-5442D22B5B1C}"/>
              </a:ext>
            </a:extLst>
          </p:cNvPr>
          <p:cNvSpPr/>
          <p:nvPr userDrawn="1"/>
        </p:nvSpPr>
        <p:spPr>
          <a:xfrm>
            <a:off x="629108" y="2159000"/>
            <a:ext cx="2540001" cy="2540000"/>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29"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459730"/>
            <a:ext cx="7368254" cy="3208571"/>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830" name="Project kickoff"/>
          <p:cNvSpPr txBox="1">
            <a:spLocks noGrp="1"/>
          </p:cNvSpPr>
          <p:nvPr>
            <p:ph type="body" sz="quarter" idx="14" hasCustomPrompt="1"/>
          </p:nvPr>
        </p:nvSpPr>
        <p:spPr>
          <a:xfrm>
            <a:off x="4182476" y="12664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1</a:t>
            </a:r>
            <a:endParaRPr dirty="0"/>
          </a:p>
        </p:txBody>
      </p:sp>
      <p:sp>
        <p:nvSpPr>
          <p:cNvPr id="831" name="1"/>
          <p:cNvSpPr txBox="1">
            <a:spLocks noGrp="1"/>
          </p:cNvSpPr>
          <p:nvPr>
            <p:ph type="body" sz="quarter" idx="15" hasCustomPrompt="1"/>
          </p:nvPr>
        </p:nvSpPr>
        <p:spPr>
          <a:xfrm>
            <a:off x="1106023" y="2643533"/>
            <a:ext cx="1586169" cy="1569660"/>
          </a:xfrm>
          <a:prstGeom prst="rect">
            <a:avLst/>
          </a:prstGeom>
        </p:spPr>
        <p:txBody>
          <a:bodyPr>
            <a:spAutoFit/>
          </a:bodyPr>
          <a:lstStyle>
            <a:lvl1pPr marL="0" indent="0" algn="ctr">
              <a:lnSpc>
                <a:spcPct val="120000"/>
              </a:lnSpc>
              <a:buSzTx/>
              <a:buNone/>
              <a:defRPr sz="8000">
                <a:solidFill>
                  <a:srgbClr val="F0F0FF"/>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1</a:t>
            </a:r>
            <a:endParaRPr dirty="0"/>
          </a:p>
        </p:txBody>
      </p:sp>
    </p:spTree>
    <p:extLst>
      <p:ext uri="{BB962C8B-B14F-4D97-AF65-F5344CB8AC3E}">
        <p14:creationId xmlns:p14="http://schemas.microsoft.com/office/powerpoint/2010/main" val="387271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fill="hold" grpId="0" nodeType="withEffect">
                                  <p:stCondLst>
                                    <p:cond delay="0"/>
                                  </p:stCondLst>
                                  <p:iterate>
                                    <p:tmAbs val="0"/>
                                  </p:iterate>
                                  <p:childTnLst>
                                    <p:set>
                                      <p:cBhvr>
                                        <p:cTn id="10" fill="hold"/>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31">
                                            <p:bg/>
                                          </p:spTgt>
                                        </p:tgtEl>
                                        <p:attrNameLst>
                                          <p:attrName>style.visibility</p:attrName>
                                        </p:attrNameLst>
                                      </p:cBhvr>
                                      <p:to>
                                        <p:strVal val="visible"/>
                                      </p:to>
                                    </p:set>
                                    <p:animEffect transition="in" filter="fade">
                                      <p:cBhvr>
                                        <p:cTn id="15" dur="500"/>
                                        <p:tgtEl>
                                          <p:spTgt spid="83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1">
                                            <p:txEl>
                                              <p:pRg st="0" end="0"/>
                                            </p:txEl>
                                          </p:spTgt>
                                        </p:tgtEl>
                                        <p:attrNameLst>
                                          <p:attrName>style.visibility</p:attrName>
                                        </p:attrNameLst>
                                      </p:cBhvr>
                                      <p:to>
                                        <p:strVal val="visible"/>
                                      </p:to>
                                    </p:set>
                                    <p:animEffect transition="in" filter="fade">
                                      <p:cBhvr>
                                        <p:cTn id="18" dur="500"/>
                                        <p:tgtEl>
                                          <p:spTgt spid="8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831" grpId="0" build="p" animBg="1">
        <p:tmplLst>
          <p:tmpl>
            <p:tnLst>
              <p:par>
                <p:cTn presetID="10" presetClass="entr" presetSubtype="0" fill="hold" nodeType="withEffect">
                  <p:stCondLst>
                    <p:cond delay="0"/>
                  </p:stCondLst>
                  <p:childTnLst>
                    <p:set>
                      <p:cBhvr>
                        <p:cTn dur="1" fill="hold">
                          <p:stCondLst>
                            <p:cond delay="0"/>
                          </p:stCondLst>
                        </p:cTn>
                        <p:tgtEl>
                          <p:spTgt spid="831"/>
                        </p:tgtEl>
                        <p:attrNameLst>
                          <p:attrName>style.visibility</p:attrName>
                        </p:attrNameLst>
                      </p:cBhvr>
                      <p:to>
                        <p:strVal val="visible"/>
                      </p:to>
                    </p:set>
                    <p:animEffect transition="in" filter="fade">
                      <p:cBhvr>
                        <p:cTn dur="500"/>
                        <p:tgtEl>
                          <p:spTgt spid="83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31"/>
                        </p:tgtEl>
                        <p:attrNameLst>
                          <p:attrName>style.visibility</p:attrName>
                        </p:attrNameLst>
                      </p:cBhvr>
                      <p:to>
                        <p:strVal val="visible"/>
                      </p:to>
                    </p:set>
                    <p:animEffect transition="in" filter="fade">
                      <p:cBhvr>
                        <p:cTn dur="500"/>
                        <p:tgtEl>
                          <p:spTgt spid="831"/>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CESSO 2">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3BC5AD4A-F2A5-B542-A317-CD28FE2C1FCA}"/>
              </a:ext>
            </a:extLst>
          </p:cNvPr>
          <p:cNvSpPr/>
          <p:nvPr userDrawn="1"/>
        </p:nvSpPr>
        <p:spPr>
          <a:xfrm flipH="1">
            <a:off x="1899108" y="-1"/>
            <a:ext cx="1" cy="6858001"/>
          </a:xfrm>
          <a:prstGeom prst="line">
            <a:avLst/>
          </a:prstGeom>
          <a:ln w="63500">
            <a:solidFill>
              <a:srgbClr val="1F1F1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Circle">
            <a:extLst>
              <a:ext uri="{FF2B5EF4-FFF2-40B4-BE49-F238E27FC236}">
                <a16:creationId xmlns:a16="http://schemas.microsoft.com/office/drawing/2014/main" id="{B421B9CA-939A-6F4F-AF78-3E9F94E5AE48}"/>
              </a:ext>
            </a:extLst>
          </p:cNvPr>
          <p:cNvSpPr/>
          <p:nvPr userDrawn="1"/>
        </p:nvSpPr>
        <p:spPr>
          <a:xfrm>
            <a:off x="629108" y="2159000"/>
            <a:ext cx="2540001" cy="2540000"/>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42" name="2"/>
          <p:cNvSpPr txBox="1">
            <a:spLocks noGrp="1"/>
          </p:cNvSpPr>
          <p:nvPr>
            <p:ph type="body" sz="quarter" idx="15"/>
          </p:nvPr>
        </p:nvSpPr>
        <p:spPr>
          <a:xfrm>
            <a:off x="1106090" y="2644169"/>
            <a:ext cx="1586035" cy="1569660"/>
          </a:xfrm>
          <a:prstGeom prst="rect">
            <a:avLst/>
          </a:prstGeom>
        </p:spPr>
        <p:txBody>
          <a:bodyPr>
            <a:spAutoFit/>
          </a:bodyPr>
          <a:lstStyle>
            <a:lvl1pPr marL="0" indent="0" algn="ctr">
              <a:lnSpc>
                <a:spcPct val="120000"/>
              </a:lnSpc>
              <a:buSzTx/>
              <a:buNone/>
              <a:defRPr sz="80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2</a:t>
            </a:r>
          </a:p>
        </p:txBody>
      </p:sp>
      <p:sp>
        <p:nvSpPr>
          <p:cNvPr id="843" name="Give your product idea a real shape."/>
          <p:cNvSpPr txBox="1">
            <a:spLocks noGrp="1"/>
          </p:cNvSpPr>
          <p:nvPr>
            <p:ph type="body" sz="quarter" idx="16" hasCustomPrompt="1"/>
          </p:nvPr>
        </p:nvSpPr>
        <p:spPr>
          <a:xfrm>
            <a:off x="8316265" y="5420176"/>
            <a:ext cx="2389835" cy="612475"/>
          </a:xfrm>
          <a:prstGeom prst="rect">
            <a:avLst/>
          </a:prstGeom>
        </p:spPr>
        <p:txBody>
          <a:bodyPr wrap="square" anchor="t">
            <a:spAutoFit/>
          </a:bodyPr>
          <a:lstStyle>
            <a:lvl1pPr marL="0" indent="0" algn="l" defTabSz="914400" rtl="0" eaLnBrk="1" latinLnBrk="0" hangingPunct="1">
              <a:lnSpc>
                <a:spcPct val="130000"/>
              </a:lnSpc>
              <a:spcBef>
                <a:spcPts val="1000"/>
              </a:spcBef>
              <a:buSzTx/>
              <a:buFont typeface="Arial" panose="020B0604020202020204" pitchFamily="34" charset="0"/>
              <a:buNone/>
              <a:defRPr lang="pt-BR" sz="1300" kern="1200" dirty="0" smtClean="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p>
        </p:txBody>
      </p:sp>
      <p:sp>
        <p:nvSpPr>
          <p:cNvPr id="844" name="Craft delightful user experiences for your digital products."/>
          <p:cNvSpPr txBox="1">
            <a:spLocks noGrp="1"/>
          </p:cNvSpPr>
          <p:nvPr>
            <p:ph type="body" sz="quarter" idx="17" hasCustomPrompt="1"/>
          </p:nvPr>
        </p:nvSpPr>
        <p:spPr>
          <a:xfrm>
            <a:off x="4188097" y="5420176"/>
            <a:ext cx="2530203" cy="612475"/>
          </a:xfrm>
          <a:prstGeom prst="rect">
            <a:avLst/>
          </a:prstGeom>
        </p:spPr>
        <p:txBody>
          <a:bodyPr wrap="square" anchor="t">
            <a:spAutoFit/>
          </a:bodyPr>
          <a:lstStyle>
            <a:lvl1pPr marL="0" indent="0">
              <a:lnSpc>
                <a:spcPct val="130000"/>
              </a:lnSpc>
              <a:buSzTx/>
              <a:buNone/>
              <a:defRPr sz="13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endParaRPr dirty="0"/>
          </a:p>
        </p:txBody>
      </p:sp>
      <p:sp>
        <p:nvSpPr>
          <p:cNvPr id="12"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269230"/>
            <a:ext cx="7368254" cy="1477328"/>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p>
        </p:txBody>
      </p:sp>
      <p:sp>
        <p:nvSpPr>
          <p:cNvPr id="13" name="Project kickoff"/>
          <p:cNvSpPr txBox="1">
            <a:spLocks noGrp="1"/>
          </p:cNvSpPr>
          <p:nvPr>
            <p:ph type="body" sz="quarter" idx="14" hasCustomPrompt="1"/>
          </p:nvPr>
        </p:nvSpPr>
        <p:spPr>
          <a:xfrm>
            <a:off x="4182476" y="10759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2</a:t>
            </a:r>
            <a:endParaRPr dirty="0"/>
          </a:p>
        </p:txBody>
      </p:sp>
      <p:sp>
        <p:nvSpPr>
          <p:cNvPr id="3" name="Espaço Reservado para Imagem 2"/>
          <p:cNvSpPr>
            <a:spLocks noGrp="1"/>
          </p:cNvSpPr>
          <p:nvPr>
            <p:ph type="pic" sz="quarter" idx="18"/>
          </p:nvPr>
        </p:nvSpPr>
        <p:spPr>
          <a:xfrm>
            <a:off x="4998379" y="4213829"/>
            <a:ext cx="909637" cy="911225"/>
          </a:xfrm>
          <a:prstGeom prst="rect">
            <a:avLst/>
          </a:prstGeom>
        </p:spPr>
        <p:txBody>
          <a:bodyPr/>
          <a:lstStyle/>
          <a:p>
            <a:endParaRPr lang="pt-BR" dirty="0"/>
          </a:p>
        </p:txBody>
      </p:sp>
      <p:sp>
        <p:nvSpPr>
          <p:cNvPr id="15" name="Espaço Reservado para Imagem 2"/>
          <p:cNvSpPr>
            <a:spLocks noGrp="1"/>
          </p:cNvSpPr>
          <p:nvPr>
            <p:ph type="pic" sz="quarter" idx="19"/>
          </p:nvPr>
        </p:nvSpPr>
        <p:spPr>
          <a:xfrm>
            <a:off x="9056363" y="4213829"/>
            <a:ext cx="909637" cy="911225"/>
          </a:xfrm>
          <a:prstGeom prst="rect">
            <a:avLst/>
          </a:prstGeom>
        </p:spPr>
        <p:txBody>
          <a:bodyPr/>
          <a:lstStyle/>
          <a:p>
            <a:endParaRPr lang="pt-BR" dirty="0"/>
          </a:p>
        </p:txBody>
      </p:sp>
    </p:spTree>
    <p:extLst>
      <p:ext uri="{BB962C8B-B14F-4D97-AF65-F5344CB8AC3E}">
        <p14:creationId xmlns:p14="http://schemas.microsoft.com/office/powerpoint/2010/main" val="45179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42">
                                            <p:txEl>
                                              <p:pRg st="0" end="0"/>
                                            </p:txEl>
                                          </p:spTgt>
                                        </p:tgtEl>
                                        <p:attrNameLst>
                                          <p:attrName>style.visibility</p:attrName>
                                        </p:attrNameLst>
                                      </p:cBhvr>
                                      <p:to>
                                        <p:strVal val="visible"/>
                                      </p:to>
                                    </p:set>
                                    <p:animEffect transition="in" filter="fade">
                                      <p:cBhvr>
                                        <p:cTn id="11" dur="500"/>
                                        <p:tgtEl>
                                          <p:spTgt spid="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842" grpId="0" build="p">
        <p:tmplLst>
          <p:tmpl>
            <p:tnLst>
              <p:par>
                <p:cTn presetID="10" presetClass="entr" presetSubtype="0" fill="hold" nodeType="withEffect">
                  <p:stCondLst>
                    <p:cond delay="0"/>
                  </p:stCondLst>
                  <p:childTnLst>
                    <p:set>
                      <p:cBhvr>
                        <p:cTn dur="1" fill="hold">
                          <p:stCondLst>
                            <p:cond delay="0"/>
                          </p:stCondLst>
                        </p:cTn>
                        <p:tgtEl>
                          <p:spTgt spid="842"/>
                        </p:tgtEl>
                        <p:attrNameLst>
                          <p:attrName>style.visibility</p:attrName>
                        </p:attrNameLst>
                      </p:cBhvr>
                      <p:to>
                        <p:strVal val="visible"/>
                      </p:to>
                    </p:set>
                    <p:animEffect transition="in" filter="fade">
                      <p:cBhvr>
                        <p:cTn dur="500"/>
                        <p:tgtEl>
                          <p:spTgt spid="84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42"/>
                        </p:tgtEl>
                        <p:attrNameLst>
                          <p:attrName>style.visibility</p:attrName>
                        </p:attrNameLst>
                      </p:cBhvr>
                      <p:to>
                        <p:strVal val="visible"/>
                      </p:to>
                    </p:set>
                    <p:animEffect transition="in" filter="fade">
                      <p:cBhvr>
                        <p:cTn dur="500"/>
                        <p:tgtEl>
                          <p:spTgt spid="84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CESSO 3">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9D456431-D62D-C748-ADA2-804C6D29B152}"/>
              </a:ext>
            </a:extLst>
          </p:cNvPr>
          <p:cNvSpPr/>
          <p:nvPr userDrawn="1"/>
        </p:nvSpPr>
        <p:spPr>
          <a:xfrm flipH="1">
            <a:off x="1899108" y="-1"/>
            <a:ext cx="1" cy="2160229"/>
          </a:xfrm>
          <a:prstGeom prst="line">
            <a:avLst/>
          </a:prstGeom>
          <a:ln w="63500">
            <a:solidFill>
              <a:srgbClr val="1F1F1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Circle">
            <a:extLst>
              <a:ext uri="{FF2B5EF4-FFF2-40B4-BE49-F238E27FC236}">
                <a16:creationId xmlns:a16="http://schemas.microsoft.com/office/drawing/2014/main" id="{F86B5D12-6B15-AD4A-8637-FF3E36DB6584}"/>
              </a:ext>
            </a:extLst>
          </p:cNvPr>
          <p:cNvSpPr/>
          <p:nvPr userDrawn="1"/>
        </p:nvSpPr>
        <p:spPr>
          <a:xfrm>
            <a:off x="629108" y="2159000"/>
            <a:ext cx="2540001" cy="2540000"/>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54" name="3"/>
          <p:cNvSpPr txBox="1">
            <a:spLocks noGrp="1"/>
          </p:cNvSpPr>
          <p:nvPr>
            <p:ph type="body" sz="quarter" idx="15"/>
          </p:nvPr>
        </p:nvSpPr>
        <p:spPr>
          <a:xfrm>
            <a:off x="1104434" y="2644786"/>
            <a:ext cx="1589348" cy="1569660"/>
          </a:xfrm>
          <a:prstGeom prst="rect">
            <a:avLst/>
          </a:prstGeom>
        </p:spPr>
        <p:txBody>
          <a:bodyPr>
            <a:spAutoFit/>
          </a:bodyPr>
          <a:lstStyle>
            <a:lvl1pPr marL="0" indent="0" algn="ctr">
              <a:lnSpc>
                <a:spcPct val="120000"/>
              </a:lnSpc>
              <a:buSzTx/>
              <a:buNone/>
              <a:defRPr sz="80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3</a:t>
            </a:r>
          </a:p>
        </p:txBody>
      </p:sp>
      <p:sp>
        <p:nvSpPr>
          <p:cNvPr id="10" name="Craft delightful user experiences for your digital products."/>
          <p:cNvSpPr txBox="1">
            <a:spLocks noGrp="1"/>
          </p:cNvSpPr>
          <p:nvPr>
            <p:ph type="body" sz="quarter" idx="17" hasCustomPrompt="1"/>
          </p:nvPr>
        </p:nvSpPr>
        <p:spPr>
          <a:xfrm>
            <a:off x="6181997" y="4699000"/>
            <a:ext cx="4943203" cy="872547"/>
          </a:xfrm>
          <a:prstGeom prst="rect">
            <a:avLst/>
          </a:prstGeom>
        </p:spPr>
        <p:txBody>
          <a:bodyPr wrap="square" anchor="t">
            <a:spAutoFit/>
          </a:bodyPr>
          <a:lstStyle>
            <a:lvl1pPr marL="0" indent="0">
              <a:lnSpc>
                <a:spcPct val="130000"/>
              </a:lnSpc>
              <a:buSzTx/>
              <a:buNone/>
              <a:defRPr sz="13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fr-FR" dirty="0"/>
              <a:t>Orci varius natoque penatibus et magnis dis parturient montes, nascetur ridiculus mus. </a:t>
            </a:r>
          </a:p>
        </p:txBody>
      </p:sp>
      <p:sp>
        <p:nvSpPr>
          <p:cNvPr id="11"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269230"/>
            <a:ext cx="7368254" cy="1823576"/>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p>
        </p:txBody>
      </p:sp>
      <p:sp>
        <p:nvSpPr>
          <p:cNvPr id="12" name="Project kickoff"/>
          <p:cNvSpPr txBox="1">
            <a:spLocks noGrp="1"/>
          </p:cNvSpPr>
          <p:nvPr>
            <p:ph type="body" sz="quarter" idx="14" hasCustomPrompt="1"/>
          </p:nvPr>
        </p:nvSpPr>
        <p:spPr>
          <a:xfrm>
            <a:off x="4182476" y="10759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3</a:t>
            </a:r>
            <a:endParaRPr dirty="0"/>
          </a:p>
        </p:txBody>
      </p:sp>
      <p:sp>
        <p:nvSpPr>
          <p:cNvPr id="13" name="Espaço Reservado para Imagem 2"/>
          <p:cNvSpPr>
            <a:spLocks noGrp="1"/>
          </p:cNvSpPr>
          <p:nvPr>
            <p:ph type="pic" sz="quarter" idx="18"/>
          </p:nvPr>
        </p:nvSpPr>
        <p:spPr>
          <a:xfrm>
            <a:off x="4998379" y="4699000"/>
            <a:ext cx="909637" cy="911225"/>
          </a:xfrm>
          <a:prstGeom prst="rect">
            <a:avLst/>
          </a:prstGeom>
        </p:spPr>
        <p:txBody>
          <a:bodyPr/>
          <a:lstStyle/>
          <a:p>
            <a:endParaRPr lang="pt-BR" dirty="0"/>
          </a:p>
        </p:txBody>
      </p:sp>
    </p:spTree>
    <p:extLst>
      <p:ext uri="{BB962C8B-B14F-4D97-AF65-F5344CB8AC3E}">
        <p14:creationId xmlns:p14="http://schemas.microsoft.com/office/powerpoint/2010/main" val="15920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54">
                                            <p:txEl>
                                              <p:pRg st="0" end="0"/>
                                            </p:txEl>
                                          </p:spTgt>
                                        </p:tgtEl>
                                        <p:attrNameLst>
                                          <p:attrName>style.visibility</p:attrName>
                                        </p:attrNameLst>
                                      </p:cBhvr>
                                      <p:to>
                                        <p:strVal val="visible"/>
                                      </p:to>
                                    </p:set>
                                    <p:animEffect transition="in" filter="fade">
                                      <p:cBhvr>
                                        <p:cTn id="11" dur="500"/>
                                        <p:tgtEl>
                                          <p:spTgt spid="8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54" grpId="0" build="p">
        <p:tmplLst>
          <p:tmpl>
            <p:tnLst>
              <p:par>
                <p:cTn presetID="10" presetClass="entr" presetSubtype="0" fill="hold" nodeType="withEffect">
                  <p:stCondLst>
                    <p:cond delay="0"/>
                  </p:stCondLst>
                  <p:childTnLst>
                    <p:set>
                      <p:cBhvr>
                        <p:cTn dur="1" fill="hold">
                          <p:stCondLst>
                            <p:cond delay="0"/>
                          </p:stCondLst>
                        </p:cTn>
                        <p:tgtEl>
                          <p:spTgt spid="854"/>
                        </p:tgtEl>
                        <p:attrNameLst>
                          <p:attrName>style.visibility</p:attrName>
                        </p:attrNameLst>
                      </p:cBhvr>
                      <p:to>
                        <p:strVal val="visible"/>
                      </p:to>
                    </p:set>
                    <p:animEffect transition="in" filter="fade">
                      <p:cBhvr>
                        <p:cTn dur="500"/>
                        <p:tgtEl>
                          <p:spTgt spid="85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54"/>
                        </p:tgtEl>
                        <p:attrNameLst>
                          <p:attrName>style.visibility</p:attrName>
                        </p:attrNameLst>
                      </p:cBhvr>
                      <p:to>
                        <p:strVal val="visible"/>
                      </p:to>
                    </p:set>
                    <p:animEffect transition="in" filter="fade">
                      <p:cBhvr>
                        <p:cTn dur="500"/>
                        <p:tgtEl>
                          <p:spTgt spid="85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EXTO 1">
    <p:spTree>
      <p:nvGrpSpPr>
        <p:cNvPr id="1" name=""/>
        <p:cNvGrpSpPr/>
        <p:nvPr/>
      </p:nvGrpSpPr>
      <p:grpSpPr>
        <a:xfrm>
          <a:off x="0" y="0"/>
          <a:ext cx="0" cy="0"/>
          <a:chOff x="0" y="0"/>
          <a:chExt cx="0" cy="0"/>
        </a:xfrm>
      </p:grpSpPr>
      <p:sp>
        <p:nvSpPr>
          <p:cNvPr id="7" name="Circle">
            <a:extLst>
              <a:ext uri="{FF2B5EF4-FFF2-40B4-BE49-F238E27FC236}">
                <a16:creationId xmlns:a16="http://schemas.microsoft.com/office/drawing/2014/main" id="{8AC5EC1E-11A3-5B46-9FAC-9F5BC22BFDF9}"/>
              </a:ext>
            </a:extLst>
          </p:cNvPr>
          <p:cNvSpPr/>
          <p:nvPr userDrawn="1"/>
        </p:nvSpPr>
        <p:spPr>
          <a:xfrm>
            <a:off x="-1727281" y="-967232"/>
            <a:ext cx="6914968" cy="6914968"/>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63" name="01"/>
          <p:cNvSpPr txBox="1">
            <a:spLocks noGrp="1"/>
          </p:cNvSpPr>
          <p:nvPr>
            <p:ph type="body" sz="quarter" idx="13" hasCustomPrompt="1"/>
          </p:nvPr>
        </p:nvSpPr>
        <p:spPr>
          <a:xfrm>
            <a:off x="637679" y="641391"/>
            <a:ext cx="3809230" cy="757130"/>
          </a:xfrm>
          <a:prstGeom prst="rect">
            <a:avLst/>
          </a:prstGeom>
        </p:spPr>
        <p:txBody>
          <a:bodyPr anchor="t">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01</a:t>
            </a:r>
            <a:endParaRPr dirty="0"/>
          </a:p>
        </p:txBody>
      </p:sp>
      <p:sp>
        <p:nvSpPr>
          <p:cNvPr id="864" name="Ideation and Evaluation"/>
          <p:cNvSpPr txBox="1">
            <a:spLocks noGrp="1"/>
          </p:cNvSpPr>
          <p:nvPr>
            <p:ph type="body" sz="quarter" idx="14" hasCustomPrompt="1"/>
          </p:nvPr>
        </p:nvSpPr>
        <p:spPr>
          <a:xfrm>
            <a:off x="637679" y="1532029"/>
            <a:ext cx="4762501" cy="3101362"/>
          </a:xfrm>
          <a:prstGeom prst="rect">
            <a:avLst/>
          </a:prstGeom>
        </p:spPr>
        <p:txBody>
          <a:bodyPr anchor="t">
            <a:spAutoFit/>
          </a:bodyPr>
          <a:lstStyle>
            <a:lvl1pPr marL="0" indent="0">
              <a:lnSpc>
                <a:spcPct val="130000"/>
              </a:lnSpc>
              <a:buSzTx/>
              <a:buNone/>
              <a:defRPr sz="720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endParaRPr lang="pt-BR" dirty="0"/>
          </a:p>
          <a:p>
            <a:r>
              <a:rPr lang="pt-BR" dirty="0"/>
              <a:t>Ipsum</a:t>
            </a:r>
            <a:endParaRPr dirty="0"/>
          </a:p>
        </p:txBody>
      </p:sp>
      <p:sp>
        <p:nvSpPr>
          <p:cNvPr id="865" name="Give your product idea a real shape."/>
          <p:cNvSpPr txBox="1">
            <a:spLocks noGrp="1"/>
          </p:cNvSpPr>
          <p:nvPr>
            <p:ph type="body" sz="quarter" idx="15" hasCustomPrompt="1"/>
          </p:nvPr>
        </p:nvSpPr>
        <p:spPr>
          <a:xfrm>
            <a:off x="6162616" y="641391"/>
            <a:ext cx="5394514" cy="1212640"/>
          </a:xfrm>
          <a:prstGeom prst="rect">
            <a:avLst/>
          </a:prstGeom>
        </p:spPr>
        <p:txBody>
          <a:bodyPr anchor="t">
            <a:spAutoFit/>
          </a:bodyPr>
          <a:lstStyle>
            <a:lvl1pPr marL="0" indent="0">
              <a:lnSpc>
                <a:spcPct val="130000"/>
              </a:lnSpc>
              <a:buSzTx/>
              <a:buNone/>
              <a:defRPr lang="pt-BR" sz="2800" b="0" i="0" baseline="0" smtClean="0">
                <a:effectLst/>
                <a:latin typeface="Red Hat Display Medium" panose="02010303040201060303" pitchFamily="2" charset="0"/>
                <a:ea typeface="Red Hat Display Medium" panose="02010303040201060303" pitchFamily="2" charset="0"/>
                <a:cs typeface="Red Hat Display Medium" panose="02010303040201060303" pitchFamily="2" charset="0"/>
              </a:defRPr>
            </a:lvl1pPr>
          </a:lstStyle>
          <a:p>
            <a:r>
              <a:rPr lang="pt-BR" dirty="0" err="1"/>
              <a:t>Lorem</a:t>
            </a:r>
            <a:r>
              <a:rPr lang="pt-BR" dirty="0"/>
              <a:t> ipsum dolo sir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endParaRPr dirty="0"/>
          </a:p>
        </p:txBody>
      </p:sp>
      <p:sp>
        <p:nvSpPr>
          <p:cNvPr id="866" name="Give your product idea a real shape. Plan and evaluate the essential features of your product to accomplish your business goals and eliminate potential mistakes.…"/>
          <p:cNvSpPr txBox="1">
            <a:spLocks noGrp="1"/>
          </p:cNvSpPr>
          <p:nvPr>
            <p:ph type="body" sz="quarter" idx="16" hasCustomPrompt="1"/>
          </p:nvPr>
        </p:nvSpPr>
        <p:spPr>
          <a:xfrm>
            <a:off x="6161585" y="2279398"/>
            <a:ext cx="5396577" cy="3903184"/>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r>
              <a:rPr lang="pt-BR" dirty="0" err="1"/>
              <a:t>Nulla</a:t>
            </a:r>
            <a:r>
              <a:rPr lang="pt-BR" dirty="0"/>
              <a:t> </a:t>
            </a:r>
            <a:r>
              <a:rPr lang="pt-BR" dirty="0" err="1"/>
              <a:t>ultrices</a:t>
            </a:r>
            <a:r>
              <a:rPr lang="pt-BR" dirty="0"/>
              <a:t> </a:t>
            </a:r>
            <a:r>
              <a:rPr lang="pt-BR" dirty="0" err="1"/>
              <a:t>euismod</a:t>
            </a:r>
            <a:r>
              <a:rPr lang="pt-BR" dirty="0"/>
              <a:t> </a:t>
            </a:r>
            <a:r>
              <a:rPr lang="pt-BR" dirty="0" err="1"/>
              <a:t>ligula</a:t>
            </a:r>
            <a:r>
              <a:rPr lang="pt-BR" dirty="0"/>
              <a:t> id </a:t>
            </a:r>
            <a:r>
              <a:rPr lang="pt-BR" dirty="0" err="1"/>
              <a:t>ultricies</a:t>
            </a:r>
            <a:r>
              <a:rPr lang="pt-BR" dirty="0"/>
              <a:t>. </a:t>
            </a:r>
            <a:r>
              <a:rPr lang="pt-BR" dirty="0" err="1"/>
              <a:t>Donec</a:t>
            </a:r>
            <a:r>
              <a:rPr lang="pt-BR" dirty="0"/>
              <a:t> </a:t>
            </a:r>
            <a:r>
              <a:rPr lang="pt-BR" dirty="0" err="1"/>
              <a:t>pellentesque</a:t>
            </a:r>
            <a:r>
              <a:rPr lang="pt-BR" dirty="0"/>
              <a:t> ut </a:t>
            </a:r>
            <a:r>
              <a:rPr lang="pt-BR" dirty="0" err="1"/>
              <a:t>eros</a:t>
            </a:r>
            <a:r>
              <a:rPr lang="pt-BR" dirty="0"/>
              <a:t> et </a:t>
            </a:r>
            <a:r>
              <a:rPr lang="pt-BR" dirty="0" err="1"/>
              <a:t>elementum</a:t>
            </a:r>
            <a:r>
              <a:rPr lang="pt-BR" dirty="0"/>
              <a:t>. Nam </a:t>
            </a:r>
            <a:r>
              <a:rPr lang="pt-BR" dirty="0" err="1"/>
              <a:t>eget</a:t>
            </a:r>
            <a:r>
              <a:rPr lang="pt-BR" dirty="0"/>
              <a:t> </a:t>
            </a:r>
            <a:r>
              <a:rPr lang="pt-BR" dirty="0" err="1"/>
              <a:t>fringilla</a:t>
            </a:r>
            <a:r>
              <a:rPr lang="pt-BR" dirty="0"/>
              <a:t> </a:t>
            </a:r>
            <a:r>
              <a:rPr lang="pt-BR" dirty="0" err="1"/>
              <a:t>dolor</a:t>
            </a:r>
            <a:r>
              <a:rPr lang="pt-BR" dirty="0"/>
              <a:t>. </a:t>
            </a:r>
            <a:r>
              <a:rPr lang="pt-BR" dirty="0" err="1"/>
              <a:t>Duis</a:t>
            </a:r>
            <a:r>
              <a:rPr lang="pt-BR" dirty="0"/>
              <a:t> ut </a:t>
            </a:r>
            <a:r>
              <a:rPr lang="pt-BR" dirty="0" err="1"/>
              <a:t>maximus</a:t>
            </a:r>
            <a:r>
              <a:rPr lang="pt-BR" dirty="0"/>
              <a:t> mi. </a:t>
            </a:r>
            <a:r>
              <a:rPr lang="pt-BR" dirty="0" err="1"/>
              <a:t>Integer</a:t>
            </a:r>
            <a:r>
              <a:rPr lang="pt-BR" dirty="0"/>
              <a:t> </a:t>
            </a:r>
            <a:r>
              <a:rPr lang="pt-BR" dirty="0" err="1"/>
              <a:t>mauris</a:t>
            </a:r>
            <a:r>
              <a:rPr lang="pt-BR" dirty="0"/>
              <a:t> ante, </a:t>
            </a:r>
            <a:r>
              <a:rPr lang="pt-BR" dirty="0" err="1"/>
              <a:t>porttitor</a:t>
            </a:r>
            <a:r>
              <a:rPr lang="pt-BR" dirty="0"/>
              <a:t> </a:t>
            </a:r>
            <a:r>
              <a:rPr lang="pt-BR" dirty="0" err="1"/>
              <a:t>sit</a:t>
            </a:r>
            <a:r>
              <a:rPr lang="pt-BR" dirty="0"/>
              <a:t> </a:t>
            </a:r>
            <a:r>
              <a:rPr lang="pt-BR" dirty="0" err="1"/>
              <a:t>amet</a:t>
            </a:r>
            <a:r>
              <a:rPr lang="pt-BR" dirty="0"/>
              <a:t> </a:t>
            </a:r>
            <a:r>
              <a:rPr lang="pt-BR" dirty="0" err="1"/>
              <a:t>enim</a:t>
            </a:r>
            <a:r>
              <a:rPr lang="pt-BR" dirty="0"/>
              <a:t> </a:t>
            </a:r>
            <a:r>
              <a:rPr lang="pt-BR" dirty="0" err="1"/>
              <a:t>nec</a:t>
            </a:r>
            <a:r>
              <a:rPr lang="pt-BR" dirty="0"/>
              <a:t>, </a:t>
            </a:r>
            <a:r>
              <a:rPr lang="pt-BR" dirty="0" err="1"/>
              <a:t>placerat</a:t>
            </a:r>
            <a:r>
              <a:rPr lang="pt-BR" dirty="0"/>
              <a:t> porta </a:t>
            </a:r>
            <a:r>
              <a:rPr lang="pt-BR" dirty="0" err="1"/>
              <a:t>arcu</a:t>
            </a:r>
            <a:r>
              <a:rPr lang="pt-BR" dirty="0"/>
              <a:t>.</a:t>
            </a:r>
          </a:p>
        </p:txBody>
      </p:sp>
    </p:spTree>
    <p:extLst>
      <p:ext uri="{BB962C8B-B14F-4D97-AF65-F5344CB8AC3E}">
        <p14:creationId xmlns:p14="http://schemas.microsoft.com/office/powerpoint/2010/main" val="409041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0-#ppt_w/2"/>
                                          </p:val>
                                        </p:tav>
                                        <p:tav tm="100000">
                                          <p:val>
                                            <p:strVal val="#ppt_x"/>
                                          </p:val>
                                        </p:tav>
                                      </p:tavLst>
                                    </p:anim>
                                    <p:anim calcmode="lin" valueType="num">
                                      <p:cBhvr>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63">
                                            <p:txEl>
                                              <p:pRg st="0" end="0"/>
                                            </p:txEl>
                                          </p:spTgt>
                                        </p:tgtEl>
                                        <p:attrNameLst>
                                          <p:attrName>style.visibility</p:attrName>
                                        </p:attrNameLst>
                                      </p:cBhvr>
                                      <p:to>
                                        <p:strVal val="visible"/>
                                      </p:to>
                                    </p:set>
                                    <p:anim calcmode="lin" valueType="num">
                                      <p:cBhvr additive="base">
                                        <p:cTn id="11" dur="500" fill="hold"/>
                                        <p:tgtEl>
                                          <p:spTgt spid="86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63" grpId="0" build="p">
        <p:tmplLst>
          <p:tmpl>
            <p:tnLst>
              <p:par>
                <p:cTn presetID="2" presetClass="entr" presetSubtype="8" fill="hold" nodeType="withEffect">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500" fill="hold"/>
                        <p:tgtEl>
                          <p:spTgt spid="863"/>
                        </p:tgtEl>
                        <p:attrNameLst>
                          <p:attrName>ppt_x</p:attrName>
                        </p:attrNameLst>
                      </p:cBhvr>
                      <p:tavLst>
                        <p:tav tm="0">
                          <p:val>
                            <p:strVal val="0-#ppt_w/2"/>
                          </p:val>
                        </p:tav>
                        <p:tav tm="100000">
                          <p:val>
                            <p:strVal val="#ppt_x"/>
                          </p:val>
                        </p:tav>
                      </p:tavLst>
                    </p:anim>
                    <p:anim calcmode="lin" valueType="num">
                      <p:cBhvr additive="base">
                        <p:cTn dur="500" fill="hold"/>
                        <p:tgtEl>
                          <p:spTgt spid="863"/>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500" fill="hold"/>
                        <p:tgtEl>
                          <p:spTgt spid="863"/>
                        </p:tgtEl>
                        <p:attrNameLst>
                          <p:attrName>ppt_x</p:attrName>
                        </p:attrNameLst>
                      </p:cBhvr>
                      <p:tavLst>
                        <p:tav tm="0">
                          <p:val>
                            <p:strVal val="0-#ppt_w/2"/>
                          </p:val>
                        </p:tav>
                        <p:tav tm="100000">
                          <p:val>
                            <p:strVal val="#ppt_x"/>
                          </p:val>
                        </p:tav>
                      </p:tavLst>
                    </p:anim>
                    <p:anim calcmode="lin" valueType="num">
                      <p:cBhvr additive="base">
                        <p:cTn dur="500" fill="hold"/>
                        <p:tgtEl>
                          <p:spTgt spid="8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O 2">
    <p:spTree>
      <p:nvGrpSpPr>
        <p:cNvPr id="1" name=""/>
        <p:cNvGrpSpPr/>
        <p:nvPr/>
      </p:nvGrpSpPr>
      <p:grpSpPr>
        <a:xfrm>
          <a:off x="0" y="0"/>
          <a:ext cx="0" cy="0"/>
          <a:chOff x="0" y="0"/>
          <a:chExt cx="0" cy="0"/>
        </a:xfrm>
      </p:grpSpPr>
      <p:sp>
        <p:nvSpPr>
          <p:cNvPr id="8" name="Circle">
            <a:extLst>
              <a:ext uri="{FF2B5EF4-FFF2-40B4-BE49-F238E27FC236}">
                <a16:creationId xmlns:a16="http://schemas.microsoft.com/office/drawing/2014/main" id="{5C89F5E2-82C0-2D40-AF6D-B530D1A8E3DE}"/>
              </a:ext>
            </a:extLst>
          </p:cNvPr>
          <p:cNvSpPr/>
          <p:nvPr userDrawn="1"/>
        </p:nvSpPr>
        <p:spPr>
          <a:xfrm>
            <a:off x="-739003" y="-1049539"/>
            <a:ext cx="3620246" cy="362024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02"/>
          <p:cNvSpPr txBox="1">
            <a:spLocks noGrp="1"/>
          </p:cNvSpPr>
          <p:nvPr>
            <p:ph type="body" sz="quarter" idx="15"/>
          </p:nvPr>
        </p:nvSpPr>
        <p:spPr>
          <a:xfrm>
            <a:off x="631143" y="770982"/>
            <a:ext cx="1839738" cy="757130"/>
          </a:xfrm>
          <a:prstGeom prst="rect">
            <a:avLst/>
          </a:prstGeom>
        </p:spPr>
        <p:txBody>
          <a:bodyPr>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02</a:t>
            </a:r>
          </a:p>
        </p:txBody>
      </p:sp>
      <p:sp>
        <p:nvSpPr>
          <p:cNvPr id="10" name="Ideation and Evaluation"/>
          <p:cNvSpPr txBox="1">
            <a:spLocks noGrp="1"/>
          </p:cNvSpPr>
          <p:nvPr>
            <p:ph type="body" sz="quarter" idx="17" hasCustomPrompt="1"/>
          </p:nvPr>
        </p:nvSpPr>
        <p:spPr>
          <a:xfrm>
            <a:off x="3291604" y="477826"/>
            <a:ext cx="9357221" cy="2092881"/>
          </a:xfrm>
          <a:prstGeom prst="rect">
            <a:avLst/>
          </a:prstGeom>
        </p:spPr>
        <p:txBody>
          <a:bodyPr wrap="square" anchor="t">
            <a:spAutoFit/>
          </a:bodyPr>
          <a:lstStyle>
            <a:lvl1pPr marL="0" indent="0">
              <a:lnSpc>
                <a:spcPct val="130000"/>
              </a:lnSpc>
              <a:buSzTx/>
              <a:buNone/>
              <a:defRPr sz="100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r>
              <a:rPr lang="pt-BR" dirty="0"/>
              <a:t> Ipsum</a:t>
            </a:r>
            <a:endParaRPr dirty="0"/>
          </a:p>
        </p:txBody>
      </p:sp>
      <p:sp>
        <p:nvSpPr>
          <p:cNvPr id="11" name="Give your product idea a real shape. Plan and evaluate the essential features of your product to accomplish your business goals and eliminate potential mistakes.…"/>
          <p:cNvSpPr txBox="1">
            <a:spLocks noGrp="1"/>
          </p:cNvSpPr>
          <p:nvPr>
            <p:ph type="body" sz="quarter" idx="18" hasCustomPrompt="1"/>
          </p:nvPr>
        </p:nvSpPr>
        <p:spPr>
          <a:xfrm>
            <a:off x="459403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
        <p:nvSpPr>
          <p:cNvPr id="12"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103302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
        <p:nvSpPr>
          <p:cNvPr id="13" name="Give your product idea a real shape. Plan and evaluate the essential features of your product to accomplish your business goals and eliminate potential mistakes.…"/>
          <p:cNvSpPr txBox="1">
            <a:spLocks noGrp="1"/>
          </p:cNvSpPr>
          <p:nvPr>
            <p:ph type="body" sz="quarter" idx="20" hasCustomPrompt="1"/>
          </p:nvPr>
        </p:nvSpPr>
        <p:spPr>
          <a:xfrm>
            <a:off x="815504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Tree>
    <p:extLst>
      <p:ext uri="{BB962C8B-B14F-4D97-AF65-F5344CB8AC3E}">
        <p14:creationId xmlns:p14="http://schemas.microsoft.com/office/powerpoint/2010/main" val="3391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0-#ppt_w/2"/>
                                          </p:val>
                                        </p:tav>
                                        <p:tav tm="100000">
                                          <p:val>
                                            <p:strVal val="#ppt_x"/>
                                          </p:val>
                                        </p:tav>
                                      </p:tavLst>
                                    </p:anim>
                                    <p:anim calcmode="lin" valueType="num">
                                      <p:cBhvr>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3">
    <p:spTree>
      <p:nvGrpSpPr>
        <p:cNvPr id="1" name=""/>
        <p:cNvGrpSpPr/>
        <p:nvPr/>
      </p:nvGrpSpPr>
      <p:grpSpPr>
        <a:xfrm>
          <a:off x="0" y="0"/>
          <a:ext cx="0" cy="0"/>
          <a:chOff x="0" y="0"/>
          <a:chExt cx="0" cy="0"/>
        </a:xfrm>
      </p:grpSpPr>
      <p:sp>
        <p:nvSpPr>
          <p:cNvPr id="19" name="Circle">
            <a:extLst>
              <a:ext uri="{FF2B5EF4-FFF2-40B4-BE49-F238E27FC236}">
                <a16:creationId xmlns:a16="http://schemas.microsoft.com/office/drawing/2014/main" id="{1EA8D626-621F-9E4C-8DFD-5AF00EDFF5AE}"/>
              </a:ext>
            </a:extLst>
          </p:cNvPr>
          <p:cNvSpPr/>
          <p:nvPr userDrawn="1"/>
        </p:nvSpPr>
        <p:spPr>
          <a:xfrm>
            <a:off x="873014" y="-1237224"/>
            <a:ext cx="6350679" cy="6350679"/>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24" name="02"/>
          <p:cNvSpPr txBox="1">
            <a:spLocks noGrp="1"/>
          </p:cNvSpPr>
          <p:nvPr>
            <p:ph type="body" sz="quarter" idx="15" hasCustomPrompt="1"/>
          </p:nvPr>
        </p:nvSpPr>
        <p:spPr>
          <a:xfrm>
            <a:off x="1693166" y="1317543"/>
            <a:ext cx="1839738" cy="757130"/>
          </a:xfrm>
          <a:prstGeom prst="rect">
            <a:avLst/>
          </a:prstGeom>
        </p:spPr>
        <p:txBody>
          <a:bodyPr>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03</a:t>
            </a:r>
            <a:endParaRPr dirty="0"/>
          </a:p>
        </p:txBody>
      </p:sp>
      <p:sp>
        <p:nvSpPr>
          <p:cNvPr id="25" name="Ideation and Evaluation"/>
          <p:cNvSpPr txBox="1">
            <a:spLocks noGrp="1"/>
          </p:cNvSpPr>
          <p:nvPr>
            <p:ph type="body" sz="quarter" idx="17" hasCustomPrompt="1"/>
          </p:nvPr>
        </p:nvSpPr>
        <p:spPr>
          <a:xfrm>
            <a:off x="3291604" y="477826"/>
            <a:ext cx="9357221" cy="2436564"/>
          </a:xfrm>
          <a:prstGeom prst="rect">
            <a:avLst/>
          </a:prstGeom>
        </p:spPr>
        <p:txBody>
          <a:bodyPr wrap="square" anchor="t">
            <a:spAutoFit/>
          </a:bodyPr>
          <a:lstStyle>
            <a:lvl1pPr marL="0" indent="0">
              <a:lnSpc>
                <a:spcPct val="100000"/>
              </a:lnSpc>
              <a:buSzTx/>
              <a:buNone/>
              <a:defRPr sz="72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endParaRPr lang="pt-BR" dirty="0"/>
          </a:p>
          <a:p>
            <a:r>
              <a:rPr lang="pt-BR" dirty="0"/>
              <a:t>Ipsum</a:t>
            </a:r>
            <a:endParaRPr dirty="0"/>
          </a:p>
        </p:txBody>
      </p:sp>
      <p:sp>
        <p:nvSpPr>
          <p:cNvPr id="26"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3291604" y="3197220"/>
            <a:ext cx="8303496" cy="2864439"/>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a:t>
            </a:r>
          </a:p>
        </p:txBody>
      </p:sp>
    </p:spTree>
    <p:extLst>
      <p:ext uri="{BB962C8B-B14F-4D97-AF65-F5344CB8AC3E}">
        <p14:creationId xmlns:p14="http://schemas.microsoft.com/office/powerpoint/2010/main" val="40886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p:tmAbs val="0"/>
                                  </p:iterate>
                                  <p:childTnLst>
                                    <p:set>
                                      <p:cBhvr>
                                        <p:cTn id="6" fill="hold"/>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100000">
                                          <p:val>
                                            <p:strVal val="#ppt_x"/>
                                          </p:val>
                                        </p:tav>
                                      </p:tavLst>
                                    </p:anim>
                                    <p:anim calcmode="lin" valueType="num">
                                      <p:cBhvr>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1DF8AC2F-A015-E346-B8EB-C580D4E12844}"/>
              </a:ext>
            </a:extLst>
          </p:cNvPr>
          <p:cNvSpPr/>
          <p:nvPr userDrawn="1"/>
        </p:nvSpPr>
        <p:spPr>
          <a:xfrm>
            <a:off x="3714750" y="-1"/>
            <a:ext cx="4762500" cy="6858001"/>
          </a:xfrm>
          <a:prstGeom prst="rect">
            <a:avLst/>
          </a:prstGeom>
          <a:solidFill>
            <a:srgbClr val="E6E5FE"/>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12" name="Image" descr="Image">
            <a:extLst>
              <a:ext uri="{FF2B5EF4-FFF2-40B4-BE49-F238E27FC236}">
                <a16:creationId xmlns:a16="http://schemas.microsoft.com/office/drawing/2014/main" id="{74BECA19-1E13-F945-A935-BF8FA1AEBDC8}"/>
              </a:ext>
            </a:extLst>
          </p:cNvPr>
          <p:cNvPicPr>
            <a:picLocks noChangeAspect="1"/>
          </p:cNvPicPr>
          <p:nvPr userDrawn="1"/>
        </p:nvPicPr>
        <p:blipFill>
          <a:blip r:embed="rId2">
            <a:alphaModFix amt="20000"/>
          </a:blip>
          <a:srcRect l="337" r="337"/>
          <a:stretch>
            <a:fillRect/>
          </a:stretch>
        </p:blipFill>
        <p:spPr>
          <a:xfrm>
            <a:off x="4589661" y="412750"/>
            <a:ext cx="3012762" cy="603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14" name="Picture Placeholder 2">
            <a:extLst>
              <a:ext uri="{FF2B5EF4-FFF2-40B4-BE49-F238E27FC236}">
                <a16:creationId xmlns:a16="http://schemas.microsoft.com/office/drawing/2014/main" id="{1DDAB726-A5A8-8041-856B-D44D913E38C4}"/>
              </a:ext>
            </a:extLst>
          </p:cNvPr>
          <p:cNvSpPr>
            <a:spLocks noGrp="1"/>
          </p:cNvSpPr>
          <p:nvPr>
            <p:ph type="pic" sz="quarter" idx="20"/>
          </p:nvPr>
        </p:nvSpPr>
        <p:spPr>
          <a:xfrm>
            <a:off x="4785916" y="581868"/>
            <a:ext cx="2620169" cy="5694165"/>
          </a:xfrm>
          <a:custGeom>
            <a:avLst/>
            <a:gdLst>
              <a:gd name="connsiteX0" fmla="*/ 0 w 7705164"/>
              <a:gd name="connsiteY0" fmla="*/ 784155 h 16766381"/>
              <a:gd name="connsiteX1" fmla="*/ 784155 w 7705164"/>
              <a:gd name="connsiteY1" fmla="*/ 0 h 16766381"/>
              <a:gd name="connsiteX2" fmla="*/ 6921009 w 7705164"/>
              <a:gd name="connsiteY2" fmla="*/ 0 h 16766381"/>
              <a:gd name="connsiteX3" fmla="*/ 7705164 w 7705164"/>
              <a:gd name="connsiteY3" fmla="*/ 784155 h 16766381"/>
              <a:gd name="connsiteX4" fmla="*/ 7705164 w 7705164"/>
              <a:gd name="connsiteY4" fmla="*/ 15982226 h 16766381"/>
              <a:gd name="connsiteX5" fmla="*/ 6921009 w 7705164"/>
              <a:gd name="connsiteY5" fmla="*/ 16766381 h 16766381"/>
              <a:gd name="connsiteX6" fmla="*/ 784155 w 7705164"/>
              <a:gd name="connsiteY6" fmla="*/ 16766381 h 16766381"/>
              <a:gd name="connsiteX7" fmla="*/ 0 w 7705164"/>
              <a:gd name="connsiteY7" fmla="*/ 15982226 h 16766381"/>
              <a:gd name="connsiteX8" fmla="*/ 0 w 7705164"/>
              <a:gd name="connsiteY8" fmla="*/ 784155 h 16766381"/>
              <a:gd name="connsiteX0" fmla="*/ 0 w 7705164"/>
              <a:gd name="connsiteY0" fmla="*/ 784156 h 16766382"/>
              <a:gd name="connsiteX1" fmla="*/ 784155 w 7705164"/>
              <a:gd name="connsiteY1" fmla="*/ 1 h 16766382"/>
              <a:gd name="connsiteX2" fmla="*/ 3924391 w 7705164"/>
              <a:gd name="connsiteY2" fmla="*/ 612213 h 16766382"/>
              <a:gd name="connsiteX3" fmla="*/ 6921009 w 7705164"/>
              <a:gd name="connsiteY3" fmla="*/ 1 h 16766382"/>
              <a:gd name="connsiteX4" fmla="*/ 7705164 w 7705164"/>
              <a:gd name="connsiteY4" fmla="*/ 784156 h 16766382"/>
              <a:gd name="connsiteX5" fmla="*/ 7705164 w 7705164"/>
              <a:gd name="connsiteY5" fmla="*/ 15982227 h 16766382"/>
              <a:gd name="connsiteX6" fmla="*/ 6921009 w 7705164"/>
              <a:gd name="connsiteY6" fmla="*/ 16766382 h 16766382"/>
              <a:gd name="connsiteX7" fmla="*/ 784155 w 7705164"/>
              <a:gd name="connsiteY7" fmla="*/ 16766382 h 16766382"/>
              <a:gd name="connsiteX8" fmla="*/ 0 w 7705164"/>
              <a:gd name="connsiteY8" fmla="*/ 15982227 h 16766382"/>
              <a:gd name="connsiteX9" fmla="*/ 0 w 7705164"/>
              <a:gd name="connsiteY9" fmla="*/ 784156 h 16766382"/>
              <a:gd name="connsiteX0" fmla="*/ 0 w 7705164"/>
              <a:gd name="connsiteY0" fmla="*/ 868471 h 16850697"/>
              <a:gd name="connsiteX1" fmla="*/ 784155 w 7705164"/>
              <a:gd name="connsiteY1" fmla="*/ 84316 h 16850697"/>
              <a:gd name="connsiteX2" fmla="*/ 1612897 w 7705164"/>
              <a:gd name="connsiteY2" fmla="*/ 77863 h 16850697"/>
              <a:gd name="connsiteX3" fmla="*/ 3924391 w 7705164"/>
              <a:gd name="connsiteY3" fmla="*/ 696528 h 16850697"/>
              <a:gd name="connsiteX4" fmla="*/ 6921009 w 7705164"/>
              <a:gd name="connsiteY4" fmla="*/ 84316 h 16850697"/>
              <a:gd name="connsiteX5" fmla="*/ 7705164 w 7705164"/>
              <a:gd name="connsiteY5" fmla="*/ 868471 h 16850697"/>
              <a:gd name="connsiteX6" fmla="*/ 7705164 w 7705164"/>
              <a:gd name="connsiteY6" fmla="*/ 16066542 h 16850697"/>
              <a:gd name="connsiteX7" fmla="*/ 6921009 w 7705164"/>
              <a:gd name="connsiteY7" fmla="*/ 16850697 h 16850697"/>
              <a:gd name="connsiteX8" fmla="*/ 784155 w 7705164"/>
              <a:gd name="connsiteY8" fmla="*/ 16850697 h 16850697"/>
              <a:gd name="connsiteX9" fmla="*/ 0 w 7705164"/>
              <a:gd name="connsiteY9" fmla="*/ 16066542 h 16850697"/>
              <a:gd name="connsiteX10" fmla="*/ 0 w 7705164"/>
              <a:gd name="connsiteY10" fmla="*/ 868471 h 16850697"/>
              <a:gd name="connsiteX0" fmla="*/ 0 w 7705164"/>
              <a:gd name="connsiteY0" fmla="*/ 834335 h 16816561"/>
              <a:gd name="connsiteX1" fmla="*/ 784155 w 7705164"/>
              <a:gd name="connsiteY1" fmla="*/ 50180 h 16816561"/>
              <a:gd name="connsiteX2" fmla="*/ 1612897 w 7705164"/>
              <a:gd name="connsiteY2" fmla="*/ 43727 h 16816561"/>
              <a:gd name="connsiteX3" fmla="*/ 3924391 w 7705164"/>
              <a:gd name="connsiteY3" fmla="*/ 662392 h 16816561"/>
              <a:gd name="connsiteX4" fmla="*/ 6921009 w 7705164"/>
              <a:gd name="connsiteY4" fmla="*/ 50180 h 16816561"/>
              <a:gd name="connsiteX5" fmla="*/ 7705164 w 7705164"/>
              <a:gd name="connsiteY5" fmla="*/ 834335 h 16816561"/>
              <a:gd name="connsiteX6" fmla="*/ 7705164 w 7705164"/>
              <a:gd name="connsiteY6" fmla="*/ 16032406 h 16816561"/>
              <a:gd name="connsiteX7" fmla="*/ 6921009 w 7705164"/>
              <a:gd name="connsiteY7" fmla="*/ 16816561 h 16816561"/>
              <a:gd name="connsiteX8" fmla="*/ 784155 w 7705164"/>
              <a:gd name="connsiteY8" fmla="*/ 16816561 h 16816561"/>
              <a:gd name="connsiteX9" fmla="*/ 0 w 7705164"/>
              <a:gd name="connsiteY9" fmla="*/ 16032406 h 16816561"/>
              <a:gd name="connsiteX10" fmla="*/ 0 w 7705164"/>
              <a:gd name="connsiteY10" fmla="*/ 834335 h 16816561"/>
              <a:gd name="connsiteX0" fmla="*/ 0 w 7705164"/>
              <a:gd name="connsiteY0" fmla="*/ 793551 h 16775777"/>
              <a:gd name="connsiteX1" fmla="*/ 784155 w 7705164"/>
              <a:gd name="connsiteY1" fmla="*/ 9396 h 16775777"/>
              <a:gd name="connsiteX2" fmla="*/ 1612897 w 7705164"/>
              <a:gd name="connsiteY2" fmla="*/ 2943 h 16775777"/>
              <a:gd name="connsiteX3" fmla="*/ 3924391 w 7705164"/>
              <a:gd name="connsiteY3" fmla="*/ 621608 h 16775777"/>
              <a:gd name="connsiteX4" fmla="*/ 6921009 w 7705164"/>
              <a:gd name="connsiteY4" fmla="*/ 9396 h 16775777"/>
              <a:gd name="connsiteX5" fmla="*/ 7705164 w 7705164"/>
              <a:gd name="connsiteY5" fmla="*/ 793551 h 16775777"/>
              <a:gd name="connsiteX6" fmla="*/ 7705164 w 7705164"/>
              <a:gd name="connsiteY6" fmla="*/ 15991622 h 16775777"/>
              <a:gd name="connsiteX7" fmla="*/ 6921009 w 7705164"/>
              <a:gd name="connsiteY7" fmla="*/ 16775777 h 16775777"/>
              <a:gd name="connsiteX8" fmla="*/ 784155 w 7705164"/>
              <a:gd name="connsiteY8" fmla="*/ 16775777 h 16775777"/>
              <a:gd name="connsiteX9" fmla="*/ 0 w 7705164"/>
              <a:gd name="connsiteY9" fmla="*/ 15991622 h 16775777"/>
              <a:gd name="connsiteX10" fmla="*/ 0 w 7705164"/>
              <a:gd name="connsiteY10" fmla="*/ 793551 h 16775777"/>
              <a:gd name="connsiteX0" fmla="*/ 0 w 7705164"/>
              <a:gd name="connsiteY0" fmla="*/ 796138 h 16778364"/>
              <a:gd name="connsiteX1" fmla="*/ 784155 w 7705164"/>
              <a:gd name="connsiteY1" fmla="*/ 11983 h 16778364"/>
              <a:gd name="connsiteX2" fmla="*/ 1612897 w 7705164"/>
              <a:gd name="connsiteY2" fmla="*/ 5530 h 16778364"/>
              <a:gd name="connsiteX3" fmla="*/ 3924391 w 7705164"/>
              <a:gd name="connsiteY3" fmla="*/ 624195 h 16778364"/>
              <a:gd name="connsiteX4" fmla="*/ 6921009 w 7705164"/>
              <a:gd name="connsiteY4" fmla="*/ 11983 h 16778364"/>
              <a:gd name="connsiteX5" fmla="*/ 7705164 w 7705164"/>
              <a:gd name="connsiteY5" fmla="*/ 796138 h 16778364"/>
              <a:gd name="connsiteX6" fmla="*/ 7705164 w 7705164"/>
              <a:gd name="connsiteY6" fmla="*/ 15994209 h 16778364"/>
              <a:gd name="connsiteX7" fmla="*/ 6921009 w 7705164"/>
              <a:gd name="connsiteY7" fmla="*/ 16778364 h 16778364"/>
              <a:gd name="connsiteX8" fmla="*/ 784155 w 7705164"/>
              <a:gd name="connsiteY8" fmla="*/ 16778364 h 16778364"/>
              <a:gd name="connsiteX9" fmla="*/ 0 w 7705164"/>
              <a:gd name="connsiteY9" fmla="*/ 15994209 h 16778364"/>
              <a:gd name="connsiteX10" fmla="*/ 0 w 7705164"/>
              <a:gd name="connsiteY10"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1942625 w 7705164"/>
              <a:gd name="connsiteY3" fmla="*/ 284270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1993 h 16774219"/>
              <a:gd name="connsiteX1" fmla="*/ 784155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791993 h 16774219"/>
              <a:gd name="connsiteX1" fmla="*/ 784155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791993 h 16774219"/>
              <a:gd name="connsiteX1" fmla="*/ 770558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871754 h 16853980"/>
              <a:gd name="connsiteX1" fmla="*/ 770558 w 7705164"/>
              <a:gd name="connsiteY1" fmla="*/ 87599 h 16853980"/>
              <a:gd name="connsiteX2" fmla="*/ 1612897 w 7705164"/>
              <a:gd name="connsiteY2" fmla="*/ 81146 h 16853980"/>
              <a:gd name="connsiteX3" fmla="*/ 2007211 w 7705164"/>
              <a:gd name="connsiteY3" fmla="*/ 693013 h 16853980"/>
              <a:gd name="connsiteX4" fmla="*/ 3924391 w 7705164"/>
              <a:gd name="connsiteY4" fmla="*/ 699811 h 16853980"/>
              <a:gd name="connsiteX5" fmla="*/ 6133908 w 7705164"/>
              <a:gd name="connsiteY5" fmla="*/ 74348 h 16853980"/>
              <a:gd name="connsiteX6" fmla="*/ 6921009 w 7705164"/>
              <a:gd name="connsiteY6" fmla="*/ 87599 h 16853980"/>
              <a:gd name="connsiteX7" fmla="*/ 7705164 w 7705164"/>
              <a:gd name="connsiteY7" fmla="*/ 871754 h 16853980"/>
              <a:gd name="connsiteX8" fmla="*/ 7705164 w 7705164"/>
              <a:gd name="connsiteY8" fmla="*/ 16069825 h 16853980"/>
              <a:gd name="connsiteX9" fmla="*/ 6921009 w 7705164"/>
              <a:gd name="connsiteY9" fmla="*/ 16853980 h 16853980"/>
              <a:gd name="connsiteX10" fmla="*/ 784155 w 7705164"/>
              <a:gd name="connsiteY10" fmla="*/ 16853980 h 16853980"/>
              <a:gd name="connsiteX11" fmla="*/ 0 w 7705164"/>
              <a:gd name="connsiteY11" fmla="*/ 16069825 h 16853980"/>
              <a:gd name="connsiteX12" fmla="*/ 0 w 7705164"/>
              <a:gd name="connsiteY12" fmla="*/ 871754 h 16853980"/>
              <a:gd name="connsiteX0" fmla="*/ 0 w 7705164"/>
              <a:gd name="connsiteY0" fmla="*/ 839217 h 16821443"/>
              <a:gd name="connsiteX1" fmla="*/ 770558 w 7705164"/>
              <a:gd name="connsiteY1" fmla="*/ 55062 h 16821443"/>
              <a:gd name="connsiteX2" fmla="*/ 1612897 w 7705164"/>
              <a:gd name="connsiteY2" fmla="*/ 48609 h 16821443"/>
              <a:gd name="connsiteX3" fmla="*/ 2007211 w 7705164"/>
              <a:gd name="connsiteY3" fmla="*/ 660476 h 16821443"/>
              <a:gd name="connsiteX4" fmla="*/ 3924391 w 7705164"/>
              <a:gd name="connsiteY4" fmla="*/ 667274 h 16821443"/>
              <a:gd name="connsiteX5" fmla="*/ 6133908 w 7705164"/>
              <a:gd name="connsiteY5" fmla="*/ 41811 h 16821443"/>
              <a:gd name="connsiteX6" fmla="*/ 6921009 w 7705164"/>
              <a:gd name="connsiteY6" fmla="*/ 55062 h 16821443"/>
              <a:gd name="connsiteX7" fmla="*/ 7705164 w 7705164"/>
              <a:gd name="connsiteY7" fmla="*/ 839217 h 16821443"/>
              <a:gd name="connsiteX8" fmla="*/ 7705164 w 7705164"/>
              <a:gd name="connsiteY8" fmla="*/ 16037288 h 16821443"/>
              <a:gd name="connsiteX9" fmla="*/ 6921009 w 7705164"/>
              <a:gd name="connsiteY9" fmla="*/ 16821443 h 16821443"/>
              <a:gd name="connsiteX10" fmla="*/ 784155 w 7705164"/>
              <a:gd name="connsiteY10" fmla="*/ 16821443 h 16821443"/>
              <a:gd name="connsiteX11" fmla="*/ 0 w 7705164"/>
              <a:gd name="connsiteY11" fmla="*/ 16037288 h 16821443"/>
              <a:gd name="connsiteX12" fmla="*/ 0 w 7705164"/>
              <a:gd name="connsiteY12" fmla="*/ 839217 h 16821443"/>
              <a:gd name="connsiteX0" fmla="*/ 0 w 7705164"/>
              <a:gd name="connsiteY0" fmla="*/ 802829 h 16785055"/>
              <a:gd name="connsiteX1" fmla="*/ 770558 w 7705164"/>
              <a:gd name="connsiteY1" fmla="*/ 18674 h 16785055"/>
              <a:gd name="connsiteX2" fmla="*/ 1612897 w 7705164"/>
              <a:gd name="connsiteY2" fmla="*/ 12221 h 16785055"/>
              <a:gd name="connsiteX3" fmla="*/ 2007211 w 7705164"/>
              <a:gd name="connsiteY3" fmla="*/ 624088 h 16785055"/>
              <a:gd name="connsiteX4" fmla="*/ 3924391 w 7705164"/>
              <a:gd name="connsiteY4" fmla="*/ 630886 h 16785055"/>
              <a:gd name="connsiteX5" fmla="*/ 6133908 w 7705164"/>
              <a:gd name="connsiteY5" fmla="*/ 5423 h 16785055"/>
              <a:gd name="connsiteX6" fmla="*/ 6921009 w 7705164"/>
              <a:gd name="connsiteY6" fmla="*/ 18674 h 16785055"/>
              <a:gd name="connsiteX7" fmla="*/ 7705164 w 7705164"/>
              <a:gd name="connsiteY7" fmla="*/ 802829 h 16785055"/>
              <a:gd name="connsiteX8" fmla="*/ 7705164 w 7705164"/>
              <a:gd name="connsiteY8" fmla="*/ 16000900 h 16785055"/>
              <a:gd name="connsiteX9" fmla="*/ 6921009 w 7705164"/>
              <a:gd name="connsiteY9" fmla="*/ 16785055 h 16785055"/>
              <a:gd name="connsiteX10" fmla="*/ 784155 w 7705164"/>
              <a:gd name="connsiteY10" fmla="*/ 16785055 h 16785055"/>
              <a:gd name="connsiteX11" fmla="*/ 0 w 7705164"/>
              <a:gd name="connsiteY11" fmla="*/ 16000900 h 16785055"/>
              <a:gd name="connsiteX12" fmla="*/ 0 w 7705164"/>
              <a:gd name="connsiteY12" fmla="*/ 802829 h 16785055"/>
              <a:gd name="connsiteX0" fmla="*/ 0 w 7705164"/>
              <a:gd name="connsiteY0" fmla="*/ 802829 h 16785055"/>
              <a:gd name="connsiteX1" fmla="*/ 770558 w 7705164"/>
              <a:gd name="connsiteY1" fmla="*/ 18674 h 16785055"/>
              <a:gd name="connsiteX2" fmla="*/ 1612897 w 7705164"/>
              <a:gd name="connsiteY2" fmla="*/ 12221 h 16785055"/>
              <a:gd name="connsiteX3" fmla="*/ 2007211 w 7705164"/>
              <a:gd name="connsiteY3" fmla="*/ 624088 h 16785055"/>
              <a:gd name="connsiteX4" fmla="*/ 3924391 w 7705164"/>
              <a:gd name="connsiteY4" fmla="*/ 630886 h 16785055"/>
              <a:gd name="connsiteX5" fmla="*/ 6133908 w 7705164"/>
              <a:gd name="connsiteY5" fmla="*/ 5423 h 16785055"/>
              <a:gd name="connsiteX6" fmla="*/ 6921009 w 7705164"/>
              <a:gd name="connsiteY6" fmla="*/ 18674 h 16785055"/>
              <a:gd name="connsiteX7" fmla="*/ 7705164 w 7705164"/>
              <a:gd name="connsiteY7" fmla="*/ 802829 h 16785055"/>
              <a:gd name="connsiteX8" fmla="*/ 7705164 w 7705164"/>
              <a:gd name="connsiteY8" fmla="*/ 16000900 h 16785055"/>
              <a:gd name="connsiteX9" fmla="*/ 6921009 w 7705164"/>
              <a:gd name="connsiteY9" fmla="*/ 16785055 h 16785055"/>
              <a:gd name="connsiteX10" fmla="*/ 784155 w 7705164"/>
              <a:gd name="connsiteY10" fmla="*/ 16785055 h 16785055"/>
              <a:gd name="connsiteX11" fmla="*/ 0 w 7705164"/>
              <a:gd name="connsiteY11" fmla="*/ 16000900 h 16785055"/>
              <a:gd name="connsiteX12" fmla="*/ 0 w 7705164"/>
              <a:gd name="connsiteY12" fmla="*/ 802829 h 16785055"/>
              <a:gd name="connsiteX0" fmla="*/ 0 w 7705164"/>
              <a:gd name="connsiteY0" fmla="*/ 806619 h 16788845"/>
              <a:gd name="connsiteX1" fmla="*/ 770558 w 7705164"/>
              <a:gd name="connsiteY1" fmla="*/ 22464 h 16788845"/>
              <a:gd name="connsiteX2" fmla="*/ 1612897 w 7705164"/>
              <a:gd name="connsiteY2" fmla="*/ 16011 h 16788845"/>
              <a:gd name="connsiteX3" fmla="*/ 2007211 w 7705164"/>
              <a:gd name="connsiteY3" fmla="*/ 627878 h 16788845"/>
              <a:gd name="connsiteX4" fmla="*/ 3924391 w 7705164"/>
              <a:gd name="connsiteY4" fmla="*/ 634676 h 16788845"/>
              <a:gd name="connsiteX5" fmla="*/ 6133908 w 7705164"/>
              <a:gd name="connsiteY5" fmla="*/ 9213 h 16788845"/>
              <a:gd name="connsiteX6" fmla="*/ 6917610 w 7705164"/>
              <a:gd name="connsiteY6" fmla="*/ 15666 h 16788845"/>
              <a:gd name="connsiteX7" fmla="*/ 7705164 w 7705164"/>
              <a:gd name="connsiteY7" fmla="*/ 806619 h 16788845"/>
              <a:gd name="connsiteX8" fmla="*/ 7705164 w 7705164"/>
              <a:gd name="connsiteY8" fmla="*/ 16004690 h 16788845"/>
              <a:gd name="connsiteX9" fmla="*/ 6921009 w 7705164"/>
              <a:gd name="connsiteY9" fmla="*/ 16788845 h 16788845"/>
              <a:gd name="connsiteX10" fmla="*/ 784155 w 7705164"/>
              <a:gd name="connsiteY10" fmla="*/ 16788845 h 16788845"/>
              <a:gd name="connsiteX11" fmla="*/ 0 w 7705164"/>
              <a:gd name="connsiteY11" fmla="*/ 16004690 h 16788845"/>
              <a:gd name="connsiteX12" fmla="*/ 0 w 7705164"/>
              <a:gd name="connsiteY12" fmla="*/ 806619 h 16788845"/>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6133908 w 7705164"/>
              <a:gd name="connsiteY5" fmla="*/ 5011 h 16784643"/>
              <a:gd name="connsiteX6" fmla="*/ 6917610 w 7705164"/>
              <a:gd name="connsiteY6" fmla="*/ 11464 h 16784643"/>
              <a:gd name="connsiteX7" fmla="*/ 7705164 w 7705164"/>
              <a:gd name="connsiteY7" fmla="*/ 802417 h 16784643"/>
              <a:gd name="connsiteX8" fmla="*/ 7705164 w 7705164"/>
              <a:gd name="connsiteY8" fmla="*/ 16000488 h 16784643"/>
              <a:gd name="connsiteX9" fmla="*/ 6921009 w 7705164"/>
              <a:gd name="connsiteY9" fmla="*/ 16784643 h 16784643"/>
              <a:gd name="connsiteX10" fmla="*/ 784155 w 7705164"/>
              <a:gd name="connsiteY10" fmla="*/ 16784643 h 16784643"/>
              <a:gd name="connsiteX11" fmla="*/ 0 w 7705164"/>
              <a:gd name="connsiteY11" fmla="*/ 16000488 h 16784643"/>
              <a:gd name="connsiteX12" fmla="*/ 0 w 7705164"/>
              <a:gd name="connsiteY12"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85355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85355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35779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35779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10475 h 16792701"/>
              <a:gd name="connsiteX1" fmla="*/ 770558 w 7705164"/>
              <a:gd name="connsiteY1" fmla="*/ 26320 h 16792701"/>
              <a:gd name="connsiteX2" fmla="*/ 1563321 w 7705164"/>
              <a:gd name="connsiteY2" fmla="*/ 25375 h 16792701"/>
              <a:gd name="connsiteX3" fmla="*/ 2007211 w 7705164"/>
              <a:gd name="connsiteY3" fmla="*/ 631734 h 16792701"/>
              <a:gd name="connsiteX4" fmla="*/ 3924391 w 7705164"/>
              <a:gd name="connsiteY4" fmla="*/ 638532 h 16792701"/>
              <a:gd name="connsiteX5" fmla="*/ 5698803 w 7705164"/>
              <a:gd name="connsiteY5" fmla="*/ 631734 h 16792701"/>
              <a:gd name="connsiteX6" fmla="*/ 6133908 w 7705164"/>
              <a:gd name="connsiteY6" fmla="*/ 13069 h 16792701"/>
              <a:gd name="connsiteX7" fmla="*/ 6917610 w 7705164"/>
              <a:gd name="connsiteY7" fmla="*/ 19522 h 16792701"/>
              <a:gd name="connsiteX8" fmla="*/ 7705164 w 7705164"/>
              <a:gd name="connsiteY8" fmla="*/ 810475 h 16792701"/>
              <a:gd name="connsiteX9" fmla="*/ 7705164 w 7705164"/>
              <a:gd name="connsiteY9" fmla="*/ 16008546 h 16792701"/>
              <a:gd name="connsiteX10" fmla="*/ 6921009 w 7705164"/>
              <a:gd name="connsiteY10" fmla="*/ 16792701 h 16792701"/>
              <a:gd name="connsiteX11" fmla="*/ 784155 w 7705164"/>
              <a:gd name="connsiteY11" fmla="*/ 16792701 h 16792701"/>
              <a:gd name="connsiteX12" fmla="*/ 0 w 7705164"/>
              <a:gd name="connsiteY12" fmla="*/ 16008546 h 16792701"/>
              <a:gd name="connsiteX13" fmla="*/ 0 w 7705164"/>
              <a:gd name="connsiteY13" fmla="*/ 810475 h 16792701"/>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38894 h 16821120"/>
              <a:gd name="connsiteX1" fmla="*/ 787083 w 7705164"/>
              <a:gd name="connsiteY1" fmla="*/ 38214 h 16821120"/>
              <a:gd name="connsiteX2" fmla="*/ 1563321 w 7705164"/>
              <a:gd name="connsiteY2" fmla="*/ 53794 h 16821120"/>
              <a:gd name="connsiteX3" fmla="*/ 2007211 w 7705164"/>
              <a:gd name="connsiteY3" fmla="*/ 660153 h 16821120"/>
              <a:gd name="connsiteX4" fmla="*/ 3924391 w 7705164"/>
              <a:gd name="connsiteY4" fmla="*/ 666951 h 16821120"/>
              <a:gd name="connsiteX5" fmla="*/ 5698803 w 7705164"/>
              <a:gd name="connsiteY5" fmla="*/ 660153 h 16821120"/>
              <a:gd name="connsiteX6" fmla="*/ 6133908 w 7705164"/>
              <a:gd name="connsiteY6" fmla="*/ 41488 h 16821120"/>
              <a:gd name="connsiteX7" fmla="*/ 6917610 w 7705164"/>
              <a:gd name="connsiteY7" fmla="*/ 47941 h 16821120"/>
              <a:gd name="connsiteX8" fmla="*/ 7705164 w 7705164"/>
              <a:gd name="connsiteY8" fmla="*/ 838894 h 16821120"/>
              <a:gd name="connsiteX9" fmla="*/ 7705164 w 7705164"/>
              <a:gd name="connsiteY9" fmla="*/ 16036965 h 16821120"/>
              <a:gd name="connsiteX10" fmla="*/ 6921009 w 7705164"/>
              <a:gd name="connsiteY10" fmla="*/ 16821120 h 16821120"/>
              <a:gd name="connsiteX11" fmla="*/ 784155 w 7705164"/>
              <a:gd name="connsiteY11" fmla="*/ 16821120 h 16821120"/>
              <a:gd name="connsiteX12" fmla="*/ 0 w 7705164"/>
              <a:gd name="connsiteY12" fmla="*/ 16036965 h 16821120"/>
              <a:gd name="connsiteX13" fmla="*/ 0 w 7705164"/>
              <a:gd name="connsiteY13" fmla="*/ 838894 h 16821120"/>
              <a:gd name="connsiteX0" fmla="*/ 0 w 7705164"/>
              <a:gd name="connsiteY0" fmla="*/ 842574 h 16824800"/>
              <a:gd name="connsiteX1" fmla="*/ 787083 w 7705164"/>
              <a:gd name="connsiteY1" fmla="*/ 41894 h 16824800"/>
              <a:gd name="connsiteX2" fmla="*/ 1629422 w 7705164"/>
              <a:gd name="connsiteY2" fmla="*/ 51966 h 16824800"/>
              <a:gd name="connsiteX3" fmla="*/ 2007211 w 7705164"/>
              <a:gd name="connsiteY3" fmla="*/ 663833 h 16824800"/>
              <a:gd name="connsiteX4" fmla="*/ 3924391 w 7705164"/>
              <a:gd name="connsiteY4" fmla="*/ 670631 h 16824800"/>
              <a:gd name="connsiteX5" fmla="*/ 5698803 w 7705164"/>
              <a:gd name="connsiteY5" fmla="*/ 663833 h 16824800"/>
              <a:gd name="connsiteX6" fmla="*/ 6133908 w 7705164"/>
              <a:gd name="connsiteY6" fmla="*/ 45168 h 16824800"/>
              <a:gd name="connsiteX7" fmla="*/ 6917610 w 7705164"/>
              <a:gd name="connsiteY7" fmla="*/ 51621 h 16824800"/>
              <a:gd name="connsiteX8" fmla="*/ 7705164 w 7705164"/>
              <a:gd name="connsiteY8" fmla="*/ 842574 h 16824800"/>
              <a:gd name="connsiteX9" fmla="*/ 7705164 w 7705164"/>
              <a:gd name="connsiteY9" fmla="*/ 16040645 h 16824800"/>
              <a:gd name="connsiteX10" fmla="*/ 6921009 w 7705164"/>
              <a:gd name="connsiteY10" fmla="*/ 16824800 h 16824800"/>
              <a:gd name="connsiteX11" fmla="*/ 784155 w 7705164"/>
              <a:gd name="connsiteY11" fmla="*/ 16824800 h 16824800"/>
              <a:gd name="connsiteX12" fmla="*/ 0 w 7705164"/>
              <a:gd name="connsiteY12" fmla="*/ 16040645 h 16824800"/>
              <a:gd name="connsiteX13" fmla="*/ 0 w 7705164"/>
              <a:gd name="connsiteY13" fmla="*/ 842574 h 16824800"/>
              <a:gd name="connsiteX0" fmla="*/ 0 w 7705164"/>
              <a:gd name="connsiteY0" fmla="*/ 806976 h 16789202"/>
              <a:gd name="connsiteX1" fmla="*/ 787083 w 7705164"/>
              <a:gd name="connsiteY1" fmla="*/ 6296 h 16789202"/>
              <a:gd name="connsiteX2" fmla="*/ 1629422 w 7705164"/>
              <a:gd name="connsiteY2" fmla="*/ 16368 h 16789202"/>
              <a:gd name="connsiteX3" fmla="*/ 2007211 w 7705164"/>
              <a:gd name="connsiteY3" fmla="*/ 628235 h 16789202"/>
              <a:gd name="connsiteX4" fmla="*/ 3924391 w 7705164"/>
              <a:gd name="connsiteY4" fmla="*/ 635033 h 16789202"/>
              <a:gd name="connsiteX5" fmla="*/ 5698803 w 7705164"/>
              <a:gd name="connsiteY5" fmla="*/ 628235 h 16789202"/>
              <a:gd name="connsiteX6" fmla="*/ 6133908 w 7705164"/>
              <a:gd name="connsiteY6" fmla="*/ 9570 h 16789202"/>
              <a:gd name="connsiteX7" fmla="*/ 6917610 w 7705164"/>
              <a:gd name="connsiteY7" fmla="*/ 16023 h 16789202"/>
              <a:gd name="connsiteX8" fmla="*/ 7705164 w 7705164"/>
              <a:gd name="connsiteY8" fmla="*/ 806976 h 16789202"/>
              <a:gd name="connsiteX9" fmla="*/ 7705164 w 7705164"/>
              <a:gd name="connsiteY9" fmla="*/ 16005047 h 16789202"/>
              <a:gd name="connsiteX10" fmla="*/ 6921009 w 7705164"/>
              <a:gd name="connsiteY10" fmla="*/ 16789202 h 16789202"/>
              <a:gd name="connsiteX11" fmla="*/ 784155 w 7705164"/>
              <a:gd name="connsiteY11" fmla="*/ 16789202 h 16789202"/>
              <a:gd name="connsiteX12" fmla="*/ 0 w 7705164"/>
              <a:gd name="connsiteY12" fmla="*/ 16005047 h 16789202"/>
              <a:gd name="connsiteX13" fmla="*/ 0 w 7705164"/>
              <a:gd name="connsiteY13" fmla="*/ 806976 h 16789202"/>
              <a:gd name="connsiteX0" fmla="*/ 0 w 7705164"/>
              <a:gd name="connsiteY0" fmla="*/ 815138 h 16797364"/>
              <a:gd name="connsiteX1" fmla="*/ 787083 w 7705164"/>
              <a:gd name="connsiteY1" fmla="*/ 14458 h 16797364"/>
              <a:gd name="connsiteX2" fmla="*/ 1623914 w 7705164"/>
              <a:gd name="connsiteY2" fmla="*/ 8005 h 16797364"/>
              <a:gd name="connsiteX3" fmla="*/ 2007211 w 7705164"/>
              <a:gd name="connsiteY3" fmla="*/ 636397 h 16797364"/>
              <a:gd name="connsiteX4" fmla="*/ 3924391 w 7705164"/>
              <a:gd name="connsiteY4" fmla="*/ 643195 h 16797364"/>
              <a:gd name="connsiteX5" fmla="*/ 5698803 w 7705164"/>
              <a:gd name="connsiteY5" fmla="*/ 636397 h 16797364"/>
              <a:gd name="connsiteX6" fmla="*/ 6133908 w 7705164"/>
              <a:gd name="connsiteY6" fmla="*/ 17732 h 16797364"/>
              <a:gd name="connsiteX7" fmla="*/ 6917610 w 7705164"/>
              <a:gd name="connsiteY7" fmla="*/ 24185 h 16797364"/>
              <a:gd name="connsiteX8" fmla="*/ 7705164 w 7705164"/>
              <a:gd name="connsiteY8" fmla="*/ 815138 h 16797364"/>
              <a:gd name="connsiteX9" fmla="*/ 7705164 w 7705164"/>
              <a:gd name="connsiteY9" fmla="*/ 16013209 h 16797364"/>
              <a:gd name="connsiteX10" fmla="*/ 6921009 w 7705164"/>
              <a:gd name="connsiteY10" fmla="*/ 16797364 h 16797364"/>
              <a:gd name="connsiteX11" fmla="*/ 784155 w 7705164"/>
              <a:gd name="connsiteY11" fmla="*/ 16797364 h 16797364"/>
              <a:gd name="connsiteX12" fmla="*/ 0 w 7705164"/>
              <a:gd name="connsiteY12" fmla="*/ 16013209 h 16797364"/>
              <a:gd name="connsiteX13" fmla="*/ 0 w 7705164"/>
              <a:gd name="connsiteY13" fmla="*/ 815138 h 16797364"/>
              <a:gd name="connsiteX0" fmla="*/ 0 w 7705164"/>
              <a:gd name="connsiteY0" fmla="*/ 807196 h 16789422"/>
              <a:gd name="connsiteX1" fmla="*/ 787083 w 7705164"/>
              <a:gd name="connsiteY1" fmla="*/ 6516 h 16789422"/>
              <a:gd name="connsiteX2" fmla="*/ 1623914 w 7705164"/>
              <a:gd name="connsiteY2" fmla="*/ 63 h 16789422"/>
              <a:gd name="connsiteX3" fmla="*/ 2007211 w 7705164"/>
              <a:gd name="connsiteY3" fmla="*/ 628455 h 16789422"/>
              <a:gd name="connsiteX4" fmla="*/ 3924391 w 7705164"/>
              <a:gd name="connsiteY4" fmla="*/ 635253 h 16789422"/>
              <a:gd name="connsiteX5" fmla="*/ 5698803 w 7705164"/>
              <a:gd name="connsiteY5" fmla="*/ 628455 h 16789422"/>
              <a:gd name="connsiteX6" fmla="*/ 6133908 w 7705164"/>
              <a:gd name="connsiteY6" fmla="*/ 9790 h 16789422"/>
              <a:gd name="connsiteX7" fmla="*/ 6917610 w 7705164"/>
              <a:gd name="connsiteY7" fmla="*/ 16243 h 16789422"/>
              <a:gd name="connsiteX8" fmla="*/ 7705164 w 7705164"/>
              <a:gd name="connsiteY8" fmla="*/ 807196 h 16789422"/>
              <a:gd name="connsiteX9" fmla="*/ 7705164 w 7705164"/>
              <a:gd name="connsiteY9" fmla="*/ 16005267 h 16789422"/>
              <a:gd name="connsiteX10" fmla="*/ 6921009 w 7705164"/>
              <a:gd name="connsiteY10" fmla="*/ 16789422 h 16789422"/>
              <a:gd name="connsiteX11" fmla="*/ 784155 w 7705164"/>
              <a:gd name="connsiteY11" fmla="*/ 16789422 h 16789422"/>
              <a:gd name="connsiteX12" fmla="*/ 0 w 7705164"/>
              <a:gd name="connsiteY12" fmla="*/ 16005267 h 16789422"/>
              <a:gd name="connsiteX13" fmla="*/ 0 w 7705164"/>
              <a:gd name="connsiteY13" fmla="*/ 807196 h 16789422"/>
              <a:gd name="connsiteX0" fmla="*/ 0 w 7705164"/>
              <a:gd name="connsiteY0" fmla="*/ 810335 h 16792561"/>
              <a:gd name="connsiteX1" fmla="*/ 787083 w 7705164"/>
              <a:gd name="connsiteY1" fmla="*/ 9655 h 16792561"/>
              <a:gd name="connsiteX2" fmla="*/ 1623914 w 7705164"/>
              <a:gd name="connsiteY2" fmla="*/ 3202 h 16792561"/>
              <a:gd name="connsiteX3" fmla="*/ 2007211 w 7705164"/>
              <a:gd name="connsiteY3" fmla="*/ 631594 h 16792561"/>
              <a:gd name="connsiteX4" fmla="*/ 3924391 w 7705164"/>
              <a:gd name="connsiteY4" fmla="*/ 638392 h 16792561"/>
              <a:gd name="connsiteX5" fmla="*/ 5698803 w 7705164"/>
              <a:gd name="connsiteY5" fmla="*/ 631594 h 16792561"/>
              <a:gd name="connsiteX6" fmla="*/ 6133908 w 7705164"/>
              <a:gd name="connsiteY6" fmla="*/ 12929 h 16792561"/>
              <a:gd name="connsiteX7" fmla="*/ 6917610 w 7705164"/>
              <a:gd name="connsiteY7" fmla="*/ 19382 h 16792561"/>
              <a:gd name="connsiteX8" fmla="*/ 7705164 w 7705164"/>
              <a:gd name="connsiteY8" fmla="*/ 810335 h 16792561"/>
              <a:gd name="connsiteX9" fmla="*/ 7705164 w 7705164"/>
              <a:gd name="connsiteY9" fmla="*/ 16008406 h 16792561"/>
              <a:gd name="connsiteX10" fmla="*/ 6921009 w 7705164"/>
              <a:gd name="connsiteY10" fmla="*/ 16792561 h 16792561"/>
              <a:gd name="connsiteX11" fmla="*/ 784155 w 7705164"/>
              <a:gd name="connsiteY11" fmla="*/ 16792561 h 16792561"/>
              <a:gd name="connsiteX12" fmla="*/ 0 w 7705164"/>
              <a:gd name="connsiteY12" fmla="*/ 16008406 h 16792561"/>
              <a:gd name="connsiteX13" fmla="*/ 0 w 7705164"/>
              <a:gd name="connsiteY13" fmla="*/ 810335 h 16792561"/>
              <a:gd name="connsiteX0" fmla="*/ 0 w 7705164"/>
              <a:gd name="connsiteY0" fmla="*/ 807605 h 16789831"/>
              <a:gd name="connsiteX1" fmla="*/ 787083 w 7705164"/>
              <a:gd name="connsiteY1" fmla="*/ 6925 h 16789831"/>
              <a:gd name="connsiteX2" fmla="*/ 1618406 w 7705164"/>
              <a:gd name="connsiteY2" fmla="*/ 5981 h 16789831"/>
              <a:gd name="connsiteX3" fmla="*/ 2007211 w 7705164"/>
              <a:gd name="connsiteY3" fmla="*/ 628864 h 16789831"/>
              <a:gd name="connsiteX4" fmla="*/ 3924391 w 7705164"/>
              <a:gd name="connsiteY4" fmla="*/ 635662 h 16789831"/>
              <a:gd name="connsiteX5" fmla="*/ 5698803 w 7705164"/>
              <a:gd name="connsiteY5" fmla="*/ 628864 h 16789831"/>
              <a:gd name="connsiteX6" fmla="*/ 6133908 w 7705164"/>
              <a:gd name="connsiteY6" fmla="*/ 10199 h 16789831"/>
              <a:gd name="connsiteX7" fmla="*/ 6917610 w 7705164"/>
              <a:gd name="connsiteY7" fmla="*/ 16652 h 16789831"/>
              <a:gd name="connsiteX8" fmla="*/ 7705164 w 7705164"/>
              <a:gd name="connsiteY8" fmla="*/ 807605 h 16789831"/>
              <a:gd name="connsiteX9" fmla="*/ 7705164 w 7705164"/>
              <a:gd name="connsiteY9" fmla="*/ 16005676 h 16789831"/>
              <a:gd name="connsiteX10" fmla="*/ 6921009 w 7705164"/>
              <a:gd name="connsiteY10" fmla="*/ 16789831 h 16789831"/>
              <a:gd name="connsiteX11" fmla="*/ 784155 w 7705164"/>
              <a:gd name="connsiteY11" fmla="*/ 16789831 h 16789831"/>
              <a:gd name="connsiteX12" fmla="*/ 0 w 7705164"/>
              <a:gd name="connsiteY12" fmla="*/ 16005676 h 16789831"/>
              <a:gd name="connsiteX13" fmla="*/ 0 w 7705164"/>
              <a:gd name="connsiteY13" fmla="*/ 807605 h 16789831"/>
              <a:gd name="connsiteX0" fmla="*/ 0 w 7705164"/>
              <a:gd name="connsiteY0" fmla="*/ 849042 h 16831268"/>
              <a:gd name="connsiteX1" fmla="*/ 787083 w 7705164"/>
              <a:gd name="connsiteY1" fmla="*/ 48362 h 16831268"/>
              <a:gd name="connsiteX2" fmla="*/ 1618406 w 7705164"/>
              <a:gd name="connsiteY2" fmla="*/ 47418 h 16831268"/>
              <a:gd name="connsiteX3" fmla="*/ 2045770 w 7705164"/>
              <a:gd name="connsiteY3" fmla="*/ 653776 h 16831268"/>
              <a:gd name="connsiteX4" fmla="*/ 3924391 w 7705164"/>
              <a:gd name="connsiteY4" fmla="*/ 677099 h 16831268"/>
              <a:gd name="connsiteX5" fmla="*/ 5698803 w 7705164"/>
              <a:gd name="connsiteY5" fmla="*/ 670301 h 16831268"/>
              <a:gd name="connsiteX6" fmla="*/ 6133908 w 7705164"/>
              <a:gd name="connsiteY6" fmla="*/ 51636 h 16831268"/>
              <a:gd name="connsiteX7" fmla="*/ 6917610 w 7705164"/>
              <a:gd name="connsiteY7" fmla="*/ 58089 h 16831268"/>
              <a:gd name="connsiteX8" fmla="*/ 7705164 w 7705164"/>
              <a:gd name="connsiteY8" fmla="*/ 849042 h 16831268"/>
              <a:gd name="connsiteX9" fmla="*/ 7705164 w 7705164"/>
              <a:gd name="connsiteY9" fmla="*/ 16047113 h 16831268"/>
              <a:gd name="connsiteX10" fmla="*/ 6921009 w 7705164"/>
              <a:gd name="connsiteY10" fmla="*/ 16831268 h 16831268"/>
              <a:gd name="connsiteX11" fmla="*/ 784155 w 7705164"/>
              <a:gd name="connsiteY11" fmla="*/ 16831268 h 16831268"/>
              <a:gd name="connsiteX12" fmla="*/ 0 w 7705164"/>
              <a:gd name="connsiteY12" fmla="*/ 16047113 h 16831268"/>
              <a:gd name="connsiteX13" fmla="*/ 0 w 7705164"/>
              <a:gd name="connsiteY13" fmla="*/ 849042 h 16831268"/>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98803 w 7705164"/>
              <a:gd name="connsiteY5" fmla="*/ 631806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98803 w 7705164"/>
              <a:gd name="connsiteY5" fmla="*/ 631806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87786 w 7705164"/>
              <a:gd name="connsiteY5" fmla="*/ 620789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06593 w 7705164"/>
              <a:gd name="connsiteY7" fmla="*/ 3069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10538 h 16792764"/>
              <a:gd name="connsiteX1" fmla="*/ 787083 w 7705164"/>
              <a:gd name="connsiteY1" fmla="*/ 9858 h 16792764"/>
              <a:gd name="connsiteX2" fmla="*/ 1618406 w 7705164"/>
              <a:gd name="connsiteY2" fmla="*/ 8914 h 16792764"/>
              <a:gd name="connsiteX3" fmla="*/ 2049870 w 7705164"/>
              <a:gd name="connsiteY3" fmla="*/ 627573 h 16792764"/>
              <a:gd name="connsiteX4" fmla="*/ 3924391 w 7705164"/>
              <a:gd name="connsiteY4" fmla="*/ 622070 h 16792764"/>
              <a:gd name="connsiteX5" fmla="*/ 5687786 w 7705164"/>
              <a:gd name="connsiteY5" fmla="*/ 620780 h 16792764"/>
              <a:gd name="connsiteX6" fmla="*/ 6128400 w 7705164"/>
              <a:gd name="connsiteY6" fmla="*/ 7624 h 16792764"/>
              <a:gd name="connsiteX7" fmla="*/ 6906593 w 7705164"/>
              <a:gd name="connsiteY7" fmla="*/ 3060 h 16792764"/>
              <a:gd name="connsiteX8" fmla="*/ 7705164 w 7705164"/>
              <a:gd name="connsiteY8" fmla="*/ 810538 h 16792764"/>
              <a:gd name="connsiteX9" fmla="*/ 7705164 w 7705164"/>
              <a:gd name="connsiteY9" fmla="*/ 16008609 h 16792764"/>
              <a:gd name="connsiteX10" fmla="*/ 6921009 w 7705164"/>
              <a:gd name="connsiteY10" fmla="*/ 16792764 h 16792764"/>
              <a:gd name="connsiteX11" fmla="*/ 784155 w 7705164"/>
              <a:gd name="connsiteY11" fmla="*/ 16792764 h 16792764"/>
              <a:gd name="connsiteX12" fmla="*/ 0 w 7705164"/>
              <a:gd name="connsiteY12" fmla="*/ 16008609 h 16792764"/>
              <a:gd name="connsiteX13" fmla="*/ 0 w 7705164"/>
              <a:gd name="connsiteY13" fmla="*/ 810538 h 16792764"/>
              <a:gd name="connsiteX0" fmla="*/ 0 w 7705164"/>
              <a:gd name="connsiteY0" fmla="*/ 807937 h 16790163"/>
              <a:gd name="connsiteX1" fmla="*/ 787083 w 7705164"/>
              <a:gd name="connsiteY1" fmla="*/ 7257 h 16790163"/>
              <a:gd name="connsiteX2" fmla="*/ 1618406 w 7705164"/>
              <a:gd name="connsiteY2" fmla="*/ 6313 h 16790163"/>
              <a:gd name="connsiteX3" fmla="*/ 2049870 w 7705164"/>
              <a:gd name="connsiteY3" fmla="*/ 624972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8406 w 7705164"/>
              <a:gd name="connsiteY2" fmla="*/ 6313 h 16790163"/>
              <a:gd name="connsiteX3" fmla="*/ 2049870 w 7705164"/>
              <a:gd name="connsiteY3" fmla="*/ 624972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49648 h 16831874"/>
              <a:gd name="connsiteX1" fmla="*/ 787083 w 7705164"/>
              <a:gd name="connsiteY1" fmla="*/ 48968 h 16831874"/>
              <a:gd name="connsiteX2" fmla="*/ 1618406 w 7705164"/>
              <a:gd name="connsiteY2" fmla="*/ 48024 h 16831874"/>
              <a:gd name="connsiteX3" fmla="*/ 2049870 w 7705164"/>
              <a:gd name="connsiteY3" fmla="*/ 662582 h 16831874"/>
              <a:gd name="connsiteX4" fmla="*/ 3924391 w 7705164"/>
              <a:gd name="connsiteY4" fmla="*/ 661180 h 16831874"/>
              <a:gd name="connsiteX5" fmla="*/ 5687786 w 7705164"/>
              <a:gd name="connsiteY5" fmla="*/ 659890 h 16831874"/>
              <a:gd name="connsiteX6" fmla="*/ 6128400 w 7705164"/>
              <a:gd name="connsiteY6" fmla="*/ 46734 h 16831874"/>
              <a:gd name="connsiteX7" fmla="*/ 6906593 w 7705164"/>
              <a:gd name="connsiteY7" fmla="*/ 42170 h 16831874"/>
              <a:gd name="connsiteX8" fmla="*/ 7705164 w 7705164"/>
              <a:gd name="connsiteY8" fmla="*/ 849648 h 16831874"/>
              <a:gd name="connsiteX9" fmla="*/ 7705164 w 7705164"/>
              <a:gd name="connsiteY9" fmla="*/ 16047719 h 16831874"/>
              <a:gd name="connsiteX10" fmla="*/ 6921009 w 7705164"/>
              <a:gd name="connsiteY10" fmla="*/ 16831874 h 16831874"/>
              <a:gd name="connsiteX11" fmla="*/ 784155 w 7705164"/>
              <a:gd name="connsiteY11" fmla="*/ 16831874 h 16831874"/>
              <a:gd name="connsiteX12" fmla="*/ 0 w 7705164"/>
              <a:gd name="connsiteY12" fmla="*/ 16047719 h 16831874"/>
              <a:gd name="connsiteX13" fmla="*/ 0 w 7705164"/>
              <a:gd name="connsiteY13" fmla="*/ 849648 h 16831874"/>
              <a:gd name="connsiteX0" fmla="*/ 0 w 7705164"/>
              <a:gd name="connsiteY0" fmla="*/ 841099 h 16823325"/>
              <a:gd name="connsiteX1" fmla="*/ 787083 w 7705164"/>
              <a:gd name="connsiteY1" fmla="*/ 40419 h 16823325"/>
              <a:gd name="connsiteX2" fmla="*/ 1614306 w 7705164"/>
              <a:gd name="connsiteY2" fmla="*/ 51776 h 16823325"/>
              <a:gd name="connsiteX3" fmla="*/ 2049870 w 7705164"/>
              <a:gd name="connsiteY3" fmla="*/ 654033 h 16823325"/>
              <a:gd name="connsiteX4" fmla="*/ 3924391 w 7705164"/>
              <a:gd name="connsiteY4" fmla="*/ 652631 h 16823325"/>
              <a:gd name="connsiteX5" fmla="*/ 5687786 w 7705164"/>
              <a:gd name="connsiteY5" fmla="*/ 651341 h 16823325"/>
              <a:gd name="connsiteX6" fmla="*/ 6128400 w 7705164"/>
              <a:gd name="connsiteY6" fmla="*/ 38185 h 16823325"/>
              <a:gd name="connsiteX7" fmla="*/ 6906593 w 7705164"/>
              <a:gd name="connsiteY7" fmla="*/ 33621 h 16823325"/>
              <a:gd name="connsiteX8" fmla="*/ 7705164 w 7705164"/>
              <a:gd name="connsiteY8" fmla="*/ 841099 h 16823325"/>
              <a:gd name="connsiteX9" fmla="*/ 7705164 w 7705164"/>
              <a:gd name="connsiteY9" fmla="*/ 16039170 h 16823325"/>
              <a:gd name="connsiteX10" fmla="*/ 6921009 w 7705164"/>
              <a:gd name="connsiteY10" fmla="*/ 16823325 h 16823325"/>
              <a:gd name="connsiteX11" fmla="*/ 784155 w 7705164"/>
              <a:gd name="connsiteY11" fmla="*/ 16823325 h 16823325"/>
              <a:gd name="connsiteX12" fmla="*/ 0 w 7705164"/>
              <a:gd name="connsiteY12" fmla="*/ 16039170 h 16823325"/>
              <a:gd name="connsiteX13" fmla="*/ 0 w 7705164"/>
              <a:gd name="connsiteY13" fmla="*/ 841099 h 16823325"/>
              <a:gd name="connsiteX0" fmla="*/ 0 w 7705164"/>
              <a:gd name="connsiteY0" fmla="*/ 807937 h 16790163"/>
              <a:gd name="connsiteX1" fmla="*/ 787083 w 7705164"/>
              <a:gd name="connsiteY1" fmla="*/ 7257 h 16790163"/>
              <a:gd name="connsiteX2" fmla="*/ 1614306 w 7705164"/>
              <a:gd name="connsiteY2" fmla="*/ 18614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11293 h 16793519"/>
              <a:gd name="connsiteX1" fmla="*/ 787083 w 7705164"/>
              <a:gd name="connsiteY1" fmla="*/ 10613 h 16793519"/>
              <a:gd name="connsiteX2" fmla="*/ 1614306 w 7705164"/>
              <a:gd name="connsiteY2" fmla="*/ 13769 h 16793519"/>
              <a:gd name="connsiteX3" fmla="*/ 2049870 w 7705164"/>
              <a:gd name="connsiteY3" fmla="*/ 624227 h 16793519"/>
              <a:gd name="connsiteX4" fmla="*/ 3924391 w 7705164"/>
              <a:gd name="connsiteY4" fmla="*/ 622825 h 16793519"/>
              <a:gd name="connsiteX5" fmla="*/ 5687786 w 7705164"/>
              <a:gd name="connsiteY5" fmla="*/ 621535 h 16793519"/>
              <a:gd name="connsiteX6" fmla="*/ 6128400 w 7705164"/>
              <a:gd name="connsiteY6" fmla="*/ 8379 h 16793519"/>
              <a:gd name="connsiteX7" fmla="*/ 6906593 w 7705164"/>
              <a:gd name="connsiteY7" fmla="*/ 3815 h 16793519"/>
              <a:gd name="connsiteX8" fmla="*/ 7705164 w 7705164"/>
              <a:gd name="connsiteY8" fmla="*/ 811293 h 16793519"/>
              <a:gd name="connsiteX9" fmla="*/ 7705164 w 7705164"/>
              <a:gd name="connsiteY9" fmla="*/ 16009364 h 16793519"/>
              <a:gd name="connsiteX10" fmla="*/ 6921009 w 7705164"/>
              <a:gd name="connsiteY10" fmla="*/ 16793519 h 16793519"/>
              <a:gd name="connsiteX11" fmla="*/ 784155 w 7705164"/>
              <a:gd name="connsiteY11" fmla="*/ 16793519 h 16793519"/>
              <a:gd name="connsiteX12" fmla="*/ 0 w 7705164"/>
              <a:gd name="connsiteY12" fmla="*/ 16009364 h 16793519"/>
              <a:gd name="connsiteX13" fmla="*/ 0 w 7705164"/>
              <a:gd name="connsiteY13" fmla="*/ 811293 h 16793519"/>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46740 h 16828966"/>
              <a:gd name="connsiteX1" fmla="*/ 787083 w 7705164"/>
              <a:gd name="connsiteY1" fmla="*/ 46060 h 16828966"/>
              <a:gd name="connsiteX2" fmla="*/ 1614306 w 7705164"/>
              <a:gd name="connsiteY2" fmla="*/ 49216 h 16828966"/>
              <a:gd name="connsiteX3" fmla="*/ 2079780 w 7705164"/>
              <a:gd name="connsiteY3" fmla="*/ 659674 h 16828966"/>
              <a:gd name="connsiteX4" fmla="*/ 5687786 w 7705164"/>
              <a:gd name="connsiteY4" fmla="*/ 656982 h 16828966"/>
              <a:gd name="connsiteX5" fmla="*/ 6128400 w 7705164"/>
              <a:gd name="connsiteY5" fmla="*/ 43826 h 16828966"/>
              <a:gd name="connsiteX6" fmla="*/ 6906593 w 7705164"/>
              <a:gd name="connsiteY6" fmla="*/ 39262 h 16828966"/>
              <a:gd name="connsiteX7" fmla="*/ 7705164 w 7705164"/>
              <a:gd name="connsiteY7" fmla="*/ 846740 h 16828966"/>
              <a:gd name="connsiteX8" fmla="*/ 7705164 w 7705164"/>
              <a:gd name="connsiteY8" fmla="*/ 16044811 h 16828966"/>
              <a:gd name="connsiteX9" fmla="*/ 6921009 w 7705164"/>
              <a:gd name="connsiteY9" fmla="*/ 16828966 h 16828966"/>
              <a:gd name="connsiteX10" fmla="*/ 784155 w 7705164"/>
              <a:gd name="connsiteY10" fmla="*/ 16828966 h 16828966"/>
              <a:gd name="connsiteX11" fmla="*/ 0 w 7705164"/>
              <a:gd name="connsiteY11" fmla="*/ 16044811 h 16828966"/>
              <a:gd name="connsiteX12" fmla="*/ 0 w 7705164"/>
              <a:gd name="connsiteY12" fmla="*/ 846740 h 16828966"/>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53843 h 16836069"/>
              <a:gd name="connsiteX1" fmla="*/ 787083 w 7705164"/>
              <a:gd name="connsiteY1" fmla="*/ 53163 h 16836069"/>
              <a:gd name="connsiteX2" fmla="*/ 1624191 w 7705164"/>
              <a:gd name="connsiteY2" fmla="*/ 46433 h 16836069"/>
              <a:gd name="connsiteX3" fmla="*/ 2173691 w 7705164"/>
              <a:gd name="connsiteY3" fmla="*/ 666777 h 16836069"/>
              <a:gd name="connsiteX4" fmla="*/ 5687786 w 7705164"/>
              <a:gd name="connsiteY4" fmla="*/ 664085 h 16836069"/>
              <a:gd name="connsiteX5" fmla="*/ 6128400 w 7705164"/>
              <a:gd name="connsiteY5" fmla="*/ 50929 h 16836069"/>
              <a:gd name="connsiteX6" fmla="*/ 6906593 w 7705164"/>
              <a:gd name="connsiteY6" fmla="*/ 46365 h 16836069"/>
              <a:gd name="connsiteX7" fmla="*/ 7705164 w 7705164"/>
              <a:gd name="connsiteY7" fmla="*/ 853843 h 16836069"/>
              <a:gd name="connsiteX8" fmla="*/ 7705164 w 7705164"/>
              <a:gd name="connsiteY8" fmla="*/ 16051914 h 16836069"/>
              <a:gd name="connsiteX9" fmla="*/ 6921009 w 7705164"/>
              <a:gd name="connsiteY9" fmla="*/ 16836069 h 16836069"/>
              <a:gd name="connsiteX10" fmla="*/ 784155 w 7705164"/>
              <a:gd name="connsiteY10" fmla="*/ 16836069 h 16836069"/>
              <a:gd name="connsiteX11" fmla="*/ 0 w 7705164"/>
              <a:gd name="connsiteY11" fmla="*/ 16051914 h 16836069"/>
              <a:gd name="connsiteX12" fmla="*/ 0 w 7705164"/>
              <a:gd name="connsiteY12" fmla="*/ 853843 h 16836069"/>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53843 h 16836069"/>
              <a:gd name="connsiteX1" fmla="*/ 787083 w 7705164"/>
              <a:gd name="connsiteY1" fmla="*/ 53163 h 16836069"/>
              <a:gd name="connsiteX2" fmla="*/ 1624191 w 7705164"/>
              <a:gd name="connsiteY2" fmla="*/ 46433 h 16836069"/>
              <a:gd name="connsiteX3" fmla="*/ 2233003 w 7705164"/>
              <a:gd name="connsiteY3" fmla="*/ 666777 h 16836069"/>
              <a:gd name="connsiteX4" fmla="*/ 5687786 w 7705164"/>
              <a:gd name="connsiteY4" fmla="*/ 664085 h 16836069"/>
              <a:gd name="connsiteX5" fmla="*/ 6128400 w 7705164"/>
              <a:gd name="connsiteY5" fmla="*/ 50929 h 16836069"/>
              <a:gd name="connsiteX6" fmla="*/ 6906593 w 7705164"/>
              <a:gd name="connsiteY6" fmla="*/ 46365 h 16836069"/>
              <a:gd name="connsiteX7" fmla="*/ 7705164 w 7705164"/>
              <a:gd name="connsiteY7" fmla="*/ 853843 h 16836069"/>
              <a:gd name="connsiteX8" fmla="*/ 7705164 w 7705164"/>
              <a:gd name="connsiteY8" fmla="*/ 16051914 h 16836069"/>
              <a:gd name="connsiteX9" fmla="*/ 6921009 w 7705164"/>
              <a:gd name="connsiteY9" fmla="*/ 16836069 h 16836069"/>
              <a:gd name="connsiteX10" fmla="*/ 784155 w 7705164"/>
              <a:gd name="connsiteY10" fmla="*/ 16836069 h 16836069"/>
              <a:gd name="connsiteX11" fmla="*/ 0 w 7705164"/>
              <a:gd name="connsiteY11" fmla="*/ 16051914 h 16836069"/>
              <a:gd name="connsiteX12" fmla="*/ 0 w 7705164"/>
              <a:gd name="connsiteY12" fmla="*/ 853843 h 16836069"/>
              <a:gd name="connsiteX0" fmla="*/ 0 w 7705164"/>
              <a:gd name="connsiteY0" fmla="*/ 808058 h 16790284"/>
              <a:gd name="connsiteX1" fmla="*/ 787083 w 7705164"/>
              <a:gd name="connsiteY1" fmla="*/ 7378 h 16790284"/>
              <a:gd name="connsiteX2" fmla="*/ 1624191 w 7705164"/>
              <a:gd name="connsiteY2" fmla="*/ 648 h 16790284"/>
              <a:gd name="connsiteX3" fmla="*/ 2233003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53477 h 16835703"/>
              <a:gd name="connsiteX1" fmla="*/ 787083 w 7705164"/>
              <a:gd name="connsiteY1" fmla="*/ 52797 h 16835703"/>
              <a:gd name="connsiteX2" fmla="*/ 1624191 w 7705164"/>
              <a:gd name="connsiteY2" fmla="*/ 46067 h 16835703"/>
              <a:gd name="connsiteX3" fmla="*/ 2178634 w 7705164"/>
              <a:gd name="connsiteY3" fmla="*/ 661468 h 16835703"/>
              <a:gd name="connsiteX4" fmla="*/ 5687786 w 7705164"/>
              <a:gd name="connsiteY4" fmla="*/ 663719 h 16835703"/>
              <a:gd name="connsiteX5" fmla="*/ 6128400 w 7705164"/>
              <a:gd name="connsiteY5" fmla="*/ 50563 h 16835703"/>
              <a:gd name="connsiteX6" fmla="*/ 6906593 w 7705164"/>
              <a:gd name="connsiteY6" fmla="*/ 45999 h 16835703"/>
              <a:gd name="connsiteX7" fmla="*/ 7705164 w 7705164"/>
              <a:gd name="connsiteY7" fmla="*/ 853477 h 16835703"/>
              <a:gd name="connsiteX8" fmla="*/ 7705164 w 7705164"/>
              <a:gd name="connsiteY8" fmla="*/ 16051548 h 16835703"/>
              <a:gd name="connsiteX9" fmla="*/ 6921009 w 7705164"/>
              <a:gd name="connsiteY9" fmla="*/ 16835703 h 16835703"/>
              <a:gd name="connsiteX10" fmla="*/ 784155 w 7705164"/>
              <a:gd name="connsiteY10" fmla="*/ 16835703 h 16835703"/>
              <a:gd name="connsiteX11" fmla="*/ 0 w 7705164"/>
              <a:gd name="connsiteY11" fmla="*/ 16051548 h 16835703"/>
              <a:gd name="connsiteX12" fmla="*/ 0 w 7705164"/>
              <a:gd name="connsiteY12" fmla="*/ 853477 h 16835703"/>
              <a:gd name="connsiteX0" fmla="*/ 0 w 7705164"/>
              <a:gd name="connsiteY0" fmla="*/ 807937 h 16790163"/>
              <a:gd name="connsiteX1" fmla="*/ 787083 w 7705164"/>
              <a:gd name="connsiteY1" fmla="*/ 7257 h 16790163"/>
              <a:gd name="connsiteX2" fmla="*/ 1624191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80193 w 7705164"/>
              <a:gd name="connsiteY4" fmla="*/ 628064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80193 w 7705164"/>
              <a:gd name="connsiteY4" fmla="*/ 628064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75250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75250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53111 h 16835337"/>
              <a:gd name="connsiteX1" fmla="*/ 787083 w 7705164"/>
              <a:gd name="connsiteY1" fmla="*/ 52431 h 16835337"/>
              <a:gd name="connsiteX2" fmla="*/ 1594534 w 7705164"/>
              <a:gd name="connsiteY2" fmla="*/ 45701 h 16835337"/>
              <a:gd name="connsiteX3" fmla="*/ 2168748 w 7705164"/>
              <a:gd name="connsiteY3" fmla="*/ 656159 h 16835337"/>
              <a:gd name="connsiteX4" fmla="*/ 5475250 w 7705164"/>
              <a:gd name="connsiteY4" fmla="*/ 663353 h 16835337"/>
              <a:gd name="connsiteX5" fmla="*/ 6128400 w 7705164"/>
              <a:gd name="connsiteY5" fmla="*/ 50197 h 16835337"/>
              <a:gd name="connsiteX6" fmla="*/ 6906593 w 7705164"/>
              <a:gd name="connsiteY6" fmla="*/ 45633 h 16835337"/>
              <a:gd name="connsiteX7" fmla="*/ 7705164 w 7705164"/>
              <a:gd name="connsiteY7" fmla="*/ 853111 h 16835337"/>
              <a:gd name="connsiteX8" fmla="*/ 7705164 w 7705164"/>
              <a:gd name="connsiteY8" fmla="*/ 16051182 h 16835337"/>
              <a:gd name="connsiteX9" fmla="*/ 6921009 w 7705164"/>
              <a:gd name="connsiteY9" fmla="*/ 16835337 h 16835337"/>
              <a:gd name="connsiteX10" fmla="*/ 784155 w 7705164"/>
              <a:gd name="connsiteY10" fmla="*/ 16835337 h 16835337"/>
              <a:gd name="connsiteX11" fmla="*/ 0 w 7705164"/>
              <a:gd name="connsiteY11" fmla="*/ 16051182 h 16835337"/>
              <a:gd name="connsiteX12" fmla="*/ 0 w 7705164"/>
              <a:gd name="connsiteY12" fmla="*/ 853111 h 16835337"/>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5164" h="16791583">
                <a:moveTo>
                  <a:pt x="0" y="809357"/>
                </a:moveTo>
                <a:cubicBezTo>
                  <a:pt x="0" y="376280"/>
                  <a:pt x="330211" y="15476"/>
                  <a:pt x="787083" y="8677"/>
                </a:cubicBezTo>
                <a:cubicBezTo>
                  <a:pt x="1058165" y="-3550"/>
                  <a:pt x="1334601" y="180"/>
                  <a:pt x="1594534" y="1947"/>
                </a:cubicBezTo>
                <a:cubicBezTo>
                  <a:pt x="1854467" y="3714"/>
                  <a:pt x="1476825" y="614950"/>
                  <a:pt x="2168748" y="612405"/>
                </a:cubicBezTo>
                <a:lnTo>
                  <a:pt x="5475250" y="619599"/>
                </a:lnTo>
                <a:cubicBezTo>
                  <a:pt x="6273588" y="622401"/>
                  <a:pt x="5856068" y="5599"/>
                  <a:pt x="6128400" y="6443"/>
                </a:cubicBezTo>
                <a:lnTo>
                  <a:pt x="6906593" y="1879"/>
                </a:lnTo>
                <a:cubicBezTo>
                  <a:pt x="7337561" y="-13827"/>
                  <a:pt x="7705164" y="376280"/>
                  <a:pt x="7705164" y="809357"/>
                </a:cubicBezTo>
                <a:lnTo>
                  <a:pt x="7705164" y="16007428"/>
                </a:lnTo>
                <a:cubicBezTo>
                  <a:pt x="7705164" y="16440505"/>
                  <a:pt x="7354086" y="16791583"/>
                  <a:pt x="6921009" y="16791583"/>
                </a:cubicBezTo>
                <a:lnTo>
                  <a:pt x="784155" y="16791583"/>
                </a:lnTo>
                <a:cubicBezTo>
                  <a:pt x="351078" y="16791583"/>
                  <a:pt x="0" y="16440505"/>
                  <a:pt x="0" y="16007428"/>
                </a:cubicBezTo>
                <a:lnTo>
                  <a:pt x="0" y="809357"/>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lang="en-US"/>
          </a:p>
        </p:txBody>
      </p:sp>
      <p:sp>
        <p:nvSpPr>
          <p:cNvPr id="9" name="Line">
            <a:extLst>
              <a:ext uri="{FF2B5EF4-FFF2-40B4-BE49-F238E27FC236}">
                <a16:creationId xmlns:a16="http://schemas.microsoft.com/office/drawing/2014/main" id="{164661BA-DCAC-FF48-90E4-320BDE728E8B}"/>
              </a:ext>
            </a:extLst>
          </p:cNvPr>
          <p:cNvSpPr/>
          <p:nvPr userDrawn="1"/>
        </p:nvSpPr>
        <p:spPr>
          <a:xfrm>
            <a:off x="7917269" y="1191436"/>
            <a:ext cx="818276"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0" name="Line">
            <a:extLst>
              <a:ext uri="{FF2B5EF4-FFF2-40B4-BE49-F238E27FC236}">
                <a16:creationId xmlns:a16="http://schemas.microsoft.com/office/drawing/2014/main" id="{77F3A7CD-5537-A144-AEF0-3240FDD44ECD}"/>
              </a:ext>
            </a:extLst>
          </p:cNvPr>
          <p:cNvSpPr/>
          <p:nvPr userDrawn="1"/>
        </p:nvSpPr>
        <p:spPr>
          <a:xfrm>
            <a:off x="3449388" y="2375731"/>
            <a:ext cx="826063"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1" name="Line">
            <a:extLst>
              <a:ext uri="{FF2B5EF4-FFF2-40B4-BE49-F238E27FC236}">
                <a16:creationId xmlns:a16="http://schemas.microsoft.com/office/drawing/2014/main" id="{0A6E6B71-0B2C-7A4F-8F02-A11ACAE5C021}"/>
              </a:ext>
            </a:extLst>
          </p:cNvPr>
          <p:cNvSpPr/>
          <p:nvPr userDrawn="1"/>
        </p:nvSpPr>
        <p:spPr>
          <a:xfrm>
            <a:off x="3449388" y="4863136"/>
            <a:ext cx="826063"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376" name="The system automatically adjusts the number of active servers, depending on the number of users online."/>
          <p:cNvSpPr txBox="1">
            <a:spLocks noGrp="1"/>
          </p:cNvSpPr>
          <p:nvPr>
            <p:ph type="body" sz="quarter" idx="16" hasCustomPrompt="1"/>
          </p:nvPr>
        </p:nvSpPr>
        <p:spPr>
          <a:xfrm>
            <a:off x="457627" y="1553967"/>
            <a:ext cx="2819667" cy="1643527"/>
          </a:xfrm>
          <a:prstGeom prst="rect">
            <a:avLst/>
          </a:prstGeom>
        </p:spPr>
        <p:txBody>
          <a:bodyPr wrap="square">
            <a:spAutoFit/>
          </a:bodyPr>
          <a:lstStyle>
            <a:lvl1pPr marL="0" indent="0">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13" name="The system automatically adjusts the number of active servers, depending on the number of users online."/>
          <p:cNvSpPr txBox="1">
            <a:spLocks noGrp="1"/>
          </p:cNvSpPr>
          <p:nvPr>
            <p:ph type="body" sz="quarter" idx="21" hasCustomPrompt="1"/>
          </p:nvPr>
        </p:nvSpPr>
        <p:spPr>
          <a:xfrm>
            <a:off x="457627" y="4041372"/>
            <a:ext cx="2819667" cy="1643527"/>
          </a:xfrm>
          <a:prstGeom prst="rect">
            <a:avLst/>
          </a:prstGeom>
        </p:spPr>
        <p:txBody>
          <a:bodyPr wrap="square">
            <a:spAutoFit/>
          </a:bodyPr>
          <a:lstStyle>
            <a:lvl1pPr marL="0" indent="0">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15" name="The system automatically adjusts the number of active servers, depending on the number of users online."/>
          <p:cNvSpPr txBox="1">
            <a:spLocks noGrp="1"/>
          </p:cNvSpPr>
          <p:nvPr>
            <p:ph type="body" sz="quarter" idx="22" hasCustomPrompt="1"/>
          </p:nvPr>
        </p:nvSpPr>
        <p:spPr>
          <a:xfrm>
            <a:off x="8914706" y="369672"/>
            <a:ext cx="2819667" cy="1643527"/>
          </a:xfrm>
          <a:prstGeom prst="rect">
            <a:avLst/>
          </a:prstGeom>
        </p:spPr>
        <p:txBody>
          <a:bodyPr wrap="square">
            <a:spAutoFit/>
          </a:bodyPr>
          <a:lstStyle>
            <a:lvl1pPr marL="0" indent="0" algn="r">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Tree>
    <p:extLst>
      <p:ext uri="{BB962C8B-B14F-4D97-AF65-F5344CB8AC3E}">
        <p14:creationId xmlns:p14="http://schemas.microsoft.com/office/powerpoint/2010/main" val="9090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76">
                                            <p:bg/>
                                          </p:spTgt>
                                        </p:tgtEl>
                                        <p:attrNameLst>
                                          <p:attrName>style.visibility</p:attrName>
                                        </p:attrNameLst>
                                      </p:cBhvr>
                                      <p:to>
                                        <p:strVal val="visible"/>
                                      </p:to>
                                    </p:set>
                                    <p:animEffect transition="in" filter="fade">
                                      <p:cBhvr>
                                        <p:cTn id="12" dur="500"/>
                                        <p:tgtEl>
                                          <p:spTgt spid="1376">
                                            <p:bg/>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76">
                                            <p:txEl>
                                              <p:pRg st="0" end="0"/>
                                            </p:txEl>
                                          </p:spTgt>
                                        </p:tgtEl>
                                        <p:attrNameLst>
                                          <p:attrName>style.visibility</p:attrName>
                                        </p:attrNameLst>
                                      </p:cBhvr>
                                      <p:to>
                                        <p:strVal val="visible"/>
                                      </p:to>
                                    </p:set>
                                    <p:animEffect transition="in" filter="fade">
                                      <p:cBhvr>
                                        <p:cTn id="16" dur="500"/>
                                        <p:tgtEl>
                                          <p:spTgt spid="1376">
                                            <p:txEl>
                                              <p:pRg st="0" end="0"/>
                                            </p:txEl>
                                          </p:spTgt>
                                        </p:tgtEl>
                                      </p:cBhvr>
                                    </p:animEffect>
                                  </p:childTnLst>
                                </p:cTn>
                              </p:par>
                              <p:par>
                                <p:cTn id="17" presetID="23" presetClass="entr" presetSubtype="16" fill="hold" grpId="0" nodeType="withEffect">
                                  <p:stCondLst>
                                    <p:cond delay="0"/>
                                  </p:stCondLst>
                                  <p:iterate>
                                    <p:tmAbs val="0"/>
                                  </p:iterate>
                                  <p:childTnLst>
                                    <p:set>
                                      <p:cBhvr>
                                        <p:cTn id="18" fill="hold"/>
                                        <p:tgtEl>
                                          <p:spTgt spid="10"/>
                                        </p:tgtEl>
                                        <p:attrNameLst>
                                          <p:attrName>style.visibility</p:attrName>
                                        </p:attrNameLst>
                                      </p:cBhvr>
                                      <p:to>
                                        <p:strVal val="visible"/>
                                      </p:to>
                                    </p:set>
                                    <p:anim calcmode="lin" valueType="num">
                                      <p:cBhvr>
                                        <p:cTn id="19" dur="700" fill="hold"/>
                                        <p:tgtEl>
                                          <p:spTgt spid="10"/>
                                        </p:tgtEl>
                                        <p:attrNameLst>
                                          <p:attrName>ppt_w</p:attrName>
                                        </p:attrNameLst>
                                      </p:cBhvr>
                                      <p:tavLst>
                                        <p:tav tm="0">
                                          <p:val>
                                            <p:fltVal val="0"/>
                                          </p:val>
                                        </p:tav>
                                        <p:tav tm="100000">
                                          <p:val>
                                            <p:strVal val="#ppt_w"/>
                                          </p:val>
                                        </p:tav>
                                      </p:tavLst>
                                    </p:anim>
                                    <p:anim calcmode="lin" valueType="num">
                                      <p:cBhvr>
                                        <p:cTn id="20" dur="700" fill="hold"/>
                                        <p:tgtEl>
                                          <p:spTgt spid="1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iterate>
                                    <p:tmAbs val="0"/>
                                  </p:iterate>
                                  <p:childTnLst>
                                    <p:set>
                                      <p:cBhvr>
                                        <p:cTn id="22" fill="hold"/>
                                        <p:tgtEl>
                                          <p:spTgt spid="9"/>
                                        </p:tgtEl>
                                        <p:attrNameLst>
                                          <p:attrName>style.visibility</p:attrName>
                                        </p:attrNameLst>
                                      </p:cBhvr>
                                      <p:to>
                                        <p:strVal val="visible"/>
                                      </p:to>
                                    </p:set>
                                    <p:anim calcmode="lin" valueType="num">
                                      <p:cBhvr>
                                        <p:cTn id="23" dur="700" fill="hold"/>
                                        <p:tgtEl>
                                          <p:spTgt spid="9"/>
                                        </p:tgtEl>
                                        <p:attrNameLst>
                                          <p:attrName>ppt_w</p:attrName>
                                        </p:attrNameLst>
                                      </p:cBhvr>
                                      <p:tavLst>
                                        <p:tav tm="0">
                                          <p:val>
                                            <p:fltVal val="0"/>
                                          </p:val>
                                        </p:tav>
                                        <p:tav tm="100000">
                                          <p:val>
                                            <p:strVal val="#ppt_w"/>
                                          </p:val>
                                        </p:tav>
                                      </p:tavLst>
                                    </p:anim>
                                    <p:anim calcmode="lin" valueType="num">
                                      <p:cBhvr>
                                        <p:cTn id="24" dur="700" fill="hold"/>
                                        <p:tgtEl>
                                          <p:spTgt spid="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iterate>
                                    <p:tmAbs val="0"/>
                                  </p:iterate>
                                  <p:childTnLst>
                                    <p:set>
                                      <p:cBhvr>
                                        <p:cTn id="26" fill="hold"/>
                                        <p:tgtEl>
                                          <p:spTgt spid="11"/>
                                        </p:tgtEl>
                                        <p:attrNameLst>
                                          <p:attrName>style.visibility</p:attrName>
                                        </p:attrNameLst>
                                      </p:cBhvr>
                                      <p:to>
                                        <p:strVal val="visible"/>
                                      </p:to>
                                    </p:set>
                                    <p:anim calcmode="lin" valueType="num">
                                      <p:cBhvr>
                                        <p:cTn id="27" dur="700" fill="hold"/>
                                        <p:tgtEl>
                                          <p:spTgt spid="11"/>
                                        </p:tgtEl>
                                        <p:attrNameLst>
                                          <p:attrName>ppt_w</p:attrName>
                                        </p:attrNameLst>
                                      </p:cBhvr>
                                      <p:tavLst>
                                        <p:tav tm="0">
                                          <p:val>
                                            <p:fltVal val="0"/>
                                          </p:val>
                                        </p:tav>
                                        <p:tav tm="100000">
                                          <p:val>
                                            <p:strVal val="#ppt_w"/>
                                          </p:val>
                                        </p:tav>
                                      </p:tavLst>
                                    </p:anim>
                                    <p:anim calcmode="lin" valueType="num">
                                      <p:cBhvr>
                                        <p:cTn id="28" dur="700" fill="hold"/>
                                        <p:tgtEl>
                                          <p:spTgt spid="11"/>
                                        </p:tgtEl>
                                        <p:attrNameLst>
                                          <p:attrName>ppt_h</p:attrName>
                                        </p:attrNameLst>
                                      </p:cBhvr>
                                      <p:tavLst>
                                        <p:tav tm="0">
                                          <p:val>
                                            <p:fltVal val="0"/>
                                          </p:val>
                                        </p:tav>
                                        <p:tav tm="100000">
                                          <p:val>
                                            <p:strVal val="#ppt_h"/>
                                          </p:val>
                                        </p:tav>
                                      </p:tavLst>
                                    </p:anim>
                                  </p:childTnLst>
                                </p:cTn>
                              </p:par>
                            </p:childTnLst>
                          </p:cTn>
                        </p:par>
                        <p:par>
                          <p:cTn id="29" fill="hold">
                            <p:stCondLst>
                              <p:cond delay="1700"/>
                            </p:stCondLst>
                            <p:childTnLst>
                              <p:par>
                                <p:cTn id="30" presetID="10" presetClass="entr" presetSubtype="0" fill="hold" grpId="0" nodeType="afterEffect">
                                  <p:stCondLst>
                                    <p:cond delay="0"/>
                                  </p:stCondLst>
                                  <p:childTnLst>
                                    <p:set>
                                      <p:cBhvr>
                                        <p:cTn id="31" dur="1" fill="hold">
                                          <p:stCondLst>
                                            <p:cond delay="0"/>
                                          </p:stCondLst>
                                        </p:cTn>
                                        <p:tgtEl>
                                          <p:spTgt spid="13">
                                            <p:bg/>
                                          </p:spTgt>
                                        </p:tgtEl>
                                        <p:attrNameLst>
                                          <p:attrName>style.visibility</p:attrName>
                                        </p:attrNameLst>
                                      </p:cBhvr>
                                      <p:to>
                                        <p:strVal val="visible"/>
                                      </p:to>
                                    </p:set>
                                    <p:animEffect transition="in" filter="fade">
                                      <p:cBhvr>
                                        <p:cTn id="32" dur="500"/>
                                        <p:tgtEl>
                                          <p:spTgt spid="13">
                                            <p:bg/>
                                          </p:spTgt>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par>
                          <p:cTn id="37" fill="hold">
                            <p:stCondLst>
                              <p:cond delay="2700"/>
                            </p:stCondLst>
                            <p:childTnLst>
                              <p:par>
                                <p:cTn id="38" presetID="10" presetClass="entr" presetSubtype="0" fill="hold" grpId="0" nodeType="afterEffect">
                                  <p:stCondLst>
                                    <p:cond delay="0"/>
                                  </p:stCondLst>
                                  <p:childTnLst>
                                    <p:set>
                                      <p:cBhvr>
                                        <p:cTn id="39" dur="1" fill="hold">
                                          <p:stCondLst>
                                            <p:cond delay="0"/>
                                          </p:stCondLst>
                                        </p:cTn>
                                        <p:tgtEl>
                                          <p:spTgt spid="15">
                                            <p:bg/>
                                          </p:spTgt>
                                        </p:tgtEl>
                                        <p:attrNameLst>
                                          <p:attrName>style.visibility</p:attrName>
                                        </p:attrNameLst>
                                      </p:cBhvr>
                                      <p:to>
                                        <p:strVal val="visible"/>
                                      </p:to>
                                    </p:set>
                                    <p:animEffect transition="in" filter="fade">
                                      <p:cBhvr>
                                        <p:cTn id="40" dur="500"/>
                                        <p:tgtEl>
                                          <p:spTgt spid="15">
                                            <p:bg/>
                                          </p:spTgt>
                                        </p:tgtEl>
                                      </p:cBhvr>
                                    </p:animEffect>
                                  </p:childTnLst>
                                </p:cTn>
                              </p:par>
                            </p:childTnLst>
                          </p:cTn>
                        </p:par>
                        <p:par>
                          <p:cTn id="41" fill="hold">
                            <p:stCondLst>
                              <p:cond delay="3200"/>
                            </p:stCondLst>
                            <p:childTnLst>
                              <p:par>
                                <p:cTn id="42" presetID="10" presetClass="entr" presetSubtype="0" fill="hold" grpId="0" nodeType="after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fade">
                                      <p:cBhvr>
                                        <p:cTn id="4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P spid="1376" grpId="0" build="p" animBg="1">
        <p:tmplLst>
          <p:tmpl>
            <p:tnLst>
              <p:par>
                <p:cTn presetID="10" presetClass="entr" presetSubtype="0" fill="hold" nodeType="afterEffect">
                  <p:stCondLst>
                    <p:cond delay="0"/>
                  </p:stCondLst>
                  <p:childTnLst>
                    <p:set>
                      <p:cBhvr>
                        <p:cTn dur="1" fill="hold">
                          <p:stCondLst>
                            <p:cond delay="0"/>
                          </p:stCondLst>
                        </p:cTn>
                        <p:tgtEl>
                          <p:spTgt spid="1376"/>
                        </p:tgtEl>
                        <p:attrNameLst>
                          <p:attrName>style.visibility</p:attrName>
                        </p:attrNameLst>
                      </p:cBhvr>
                      <p:to>
                        <p:strVal val="visible"/>
                      </p:to>
                    </p:set>
                    <p:animEffect transition="in" filter="fade">
                      <p:cBhvr>
                        <p:cTn dur="500"/>
                        <p:tgtEl>
                          <p:spTgt spid="137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376"/>
                        </p:tgtEl>
                        <p:attrNameLst>
                          <p:attrName>style.visibility</p:attrName>
                        </p:attrNameLst>
                      </p:cBhvr>
                      <p:to>
                        <p:strVal val="visible"/>
                      </p:to>
                    </p:set>
                    <p:animEffect transition="in" filter="fade">
                      <p:cBhvr>
                        <p:cTn dur="500"/>
                        <p:tgtEl>
                          <p:spTgt spid="1376"/>
                        </p:tgtEl>
                      </p:cBhvr>
                    </p:animEffect>
                  </p:childTnLst>
                </p:cTn>
              </p:par>
            </p:tnLst>
          </p:tmpl>
        </p:tmplLst>
      </p:bldP>
      <p:bldP spid="13" grpId="0" build="p"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UTADOR 1">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D2301A66-EBA6-6D4B-98D9-2FF9F6BB61D0}"/>
              </a:ext>
            </a:extLst>
          </p:cNvPr>
          <p:cNvSpPr/>
          <p:nvPr userDrawn="1"/>
        </p:nvSpPr>
        <p:spPr>
          <a:xfrm>
            <a:off x="-1254955" y="-3961711"/>
            <a:ext cx="6057373" cy="6057373"/>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6" name="Circle">
            <a:extLst>
              <a:ext uri="{FF2B5EF4-FFF2-40B4-BE49-F238E27FC236}">
                <a16:creationId xmlns:a16="http://schemas.microsoft.com/office/drawing/2014/main" id="{F3AE770E-2D29-BF44-BA72-EE6C8E4A73E2}"/>
              </a:ext>
            </a:extLst>
          </p:cNvPr>
          <p:cNvSpPr/>
          <p:nvPr userDrawn="1"/>
        </p:nvSpPr>
        <p:spPr>
          <a:xfrm>
            <a:off x="6931755" y="3688128"/>
            <a:ext cx="6057373" cy="6057373"/>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7" name="Image" descr="Image">
            <a:extLst>
              <a:ext uri="{FF2B5EF4-FFF2-40B4-BE49-F238E27FC236}">
                <a16:creationId xmlns:a16="http://schemas.microsoft.com/office/drawing/2014/main" id="{9423C2FA-6D35-CE4C-850C-5D9A21E4F162}"/>
              </a:ext>
            </a:extLst>
          </p:cNvPr>
          <p:cNvPicPr>
            <a:picLocks noChangeAspect="1"/>
          </p:cNvPicPr>
          <p:nvPr userDrawn="1"/>
        </p:nvPicPr>
        <p:blipFill>
          <a:blip r:embed="rId2"/>
          <a:stretch>
            <a:fillRect/>
          </a:stretch>
        </p:blipFill>
        <p:spPr>
          <a:xfrm>
            <a:off x="1665410" y="844030"/>
            <a:ext cx="8861180" cy="7304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1695" name="Image"/>
          <p:cNvSpPr>
            <a:spLocks noGrp="1"/>
          </p:cNvSpPr>
          <p:nvPr>
            <p:ph type="pic" idx="14"/>
          </p:nvPr>
        </p:nvSpPr>
        <p:spPr>
          <a:xfrm>
            <a:off x="1781175" y="951855"/>
            <a:ext cx="8629651" cy="485140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13721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fill="hold"/>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1+#ppt_w/2"/>
                                          </p:val>
                                        </p:tav>
                                        <p:tav tm="100000">
                                          <p:val>
                                            <p:strVal val="#ppt_x"/>
                                          </p:val>
                                        </p:tav>
                                      </p:tavLst>
                                    </p:anim>
                                    <p:anim calcmode="lin" valueType="num">
                                      <p:cBhvr>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UTADOR 2">
    <p:spTree>
      <p:nvGrpSpPr>
        <p:cNvPr id="1" name=""/>
        <p:cNvGrpSpPr/>
        <p:nvPr/>
      </p:nvGrpSpPr>
      <p:grpSpPr>
        <a:xfrm>
          <a:off x="0" y="0"/>
          <a:ext cx="0" cy="0"/>
          <a:chOff x="0" y="0"/>
          <a:chExt cx="0" cy="0"/>
        </a:xfrm>
      </p:grpSpPr>
      <p:sp>
        <p:nvSpPr>
          <p:cNvPr id="7" name="Circle">
            <a:extLst>
              <a:ext uri="{FF2B5EF4-FFF2-40B4-BE49-F238E27FC236}">
                <a16:creationId xmlns:a16="http://schemas.microsoft.com/office/drawing/2014/main" id="{43A1A3A4-F1A0-4D45-B14B-31D52C9D7902}"/>
              </a:ext>
            </a:extLst>
          </p:cNvPr>
          <p:cNvSpPr/>
          <p:nvPr userDrawn="1"/>
        </p:nvSpPr>
        <p:spPr>
          <a:xfrm>
            <a:off x="5706345" y="-1371779"/>
            <a:ext cx="7622352" cy="7622352"/>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8" name="Image" descr="Image">
            <a:extLst>
              <a:ext uri="{FF2B5EF4-FFF2-40B4-BE49-F238E27FC236}">
                <a16:creationId xmlns:a16="http://schemas.microsoft.com/office/drawing/2014/main" id="{40875917-11C1-CB48-8331-E3D3040D9CA0}"/>
              </a:ext>
            </a:extLst>
          </p:cNvPr>
          <p:cNvPicPr>
            <a:picLocks noChangeAspect="1"/>
          </p:cNvPicPr>
          <p:nvPr userDrawn="1"/>
        </p:nvPicPr>
        <p:blipFill>
          <a:blip r:embed="rId2"/>
          <a:stretch>
            <a:fillRect/>
          </a:stretch>
        </p:blipFill>
        <p:spPr>
          <a:xfrm>
            <a:off x="5750514" y="814459"/>
            <a:ext cx="7737169" cy="6378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1672" name="Image"/>
          <p:cNvSpPr>
            <a:spLocks noGrp="1"/>
          </p:cNvSpPr>
          <p:nvPr>
            <p:ph type="pic" sz="half" idx="14"/>
          </p:nvPr>
        </p:nvSpPr>
        <p:spPr>
          <a:xfrm>
            <a:off x="5850373" y="908856"/>
            <a:ext cx="7537451" cy="4235451"/>
          </a:xfrm>
          <a:prstGeom prst="rect">
            <a:avLst/>
          </a:prstGeom>
        </p:spPr>
        <p:txBody>
          <a:bodyPr lIns="91439" tIns="45719" rIns="91439" bIns="45719" anchor="t">
            <a:noAutofit/>
          </a:bodyPr>
          <a:lstStyle/>
          <a:p>
            <a:endParaRPr/>
          </a:p>
        </p:txBody>
      </p:sp>
      <p:sp>
        <p:nvSpPr>
          <p:cNvPr id="1674" name="It's no secret that people are the most important asset of any organization. Meet the team that makes it their mission to put you first. We make extra room in the budget without compromising quality by selling online and delivering directly to you. We've worked hard to make it easy, creating a seamless journey from purchase to privacy."/>
          <p:cNvSpPr txBox="1">
            <a:spLocks noGrp="1"/>
          </p:cNvSpPr>
          <p:nvPr>
            <p:ph type="body" sz="quarter" idx="16" hasCustomPrompt="1"/>
          </p:nvPr>
        </p:nvSpPr>
        <p:spPr>
          <a:xfrm>
            <a:off x="710081" y="2917346"/>
            <a:ext cx="4318001" cy="2516073"/>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9" name="Ideation and Evaluation"/>
          <p:cNvSpPr txBox="1">
            <a:spLocks noGrp="1"/>
          </p:cNvSpPr>
          <p:nvPr>
            <p:ph type="body" sz="quarter" idx="17" hasCustomPrompt="1"/>
          </p:nvPr>
        </p:nvSpPr>
        <p:spPr>
          <a:xfrm>
            <a:off x="710081" y="1459382"/>
            <a:ext cx="4585819" cy="1172629"/>
          </a:xfrm>
          <a:prstGeom prst="rect">
            <a:avLst/>
          </a:prstGeom>
        </p:spPr>
        <p:txBody>
          <a:bodyPr wrap="square" anchor="t">
            <a:spAutoFit/>
          </a:bodyPr>
          <a:lstStyle>
            <a:lvl1pPr marL="0" indent="0">
              <a:lnSpc>
                <a:spcPct val="130000"/>
              </a:lnSpc>
              <a:buSzTx/>
              <a:buNone/>
              <a:defRPr sz="54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r>
              <a:rPr lang="pt-BR" dirty="0"/>
              <a:t> Ipsum</a:t>
            </a:r>
            <a:endParaRPr dirty="0"/>
          </a:p>
        </p:txBody>
      </p:sp>
    </p:spTree>
    <p:extLst>
      <p:ext uri="{BB962C8B-B14F-4D97-AF65-F5344CB8AC3E}">
        <p14:creationId xmlns:p14="http://schemas.microsoft.com/office/powerpoint/2010/main" val="407215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UMO DA AULA">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Espaço Reservado para Texto 3"/>
          <p:cNvSpPr>
            <a:spLocks noGrp="1"/>
          </p:cNvSpPr>
          <p:nvPr>
            <p:ph type="body" sz="quarter" idx="10" hasCustomPrompt="1"/>
          </p:nvPr>
        </p:nvSpPr>
        <p:spPr>
          <a:xfrm>
            <a:off x="1905000" y="2400300"/>
            <a:ext cx="7023100" cy="1790700"/>
          </a:xfrm>
          <a:prstGeom prst="rect">
            <a:avLst/>
          </a:prstGeom>
        </p:spPr>
        <p:txBody>
          <a:bodyPr/>
          <a:lstStyle>
            <a:lvl1pPr marL="0" indent="0">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lvl="0"/>
            <a:r>
              <a:rPr lang="pt-BR" dirty="0"/>
              <a:t>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a:t>
            </a:r>
          </a:p>
        </p:txBody>
      </p:sp>
    </p:spTree>
    <p:extLst>
      <p:ext uri="{BB962C8B-B14F-4D97-AF65-F5344CB8AC3E}">
        <p14:creationId xmlns:p14="http://schemas.microsoft.com/office/powerpoint/2010/main" val="2211349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UTADOR 3">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FF459E24-0F34-5F42-865C-792D2BBA3FF9}"/>
              </a:ext>
            </a:extLst>
          </p:cNvPr>
          <p:cNvPicPr>
            <a:picLocks noChangeAspect="1"/>
          </p:cNvPicPr>
          <p:nvPr userDrawn="1"/>
        </p:nvPicPr>
        <p:blipFill>
          <a:blip r:embed="rId2"/>
          <a:stretch>
            <a:fillRect/>
          </a:stretch>
        </p:blipFill>
        <p:spPr>
          <a:xfrm>
            <a:off x="-3385590" y="646603"/>
            <a:ext cx="8861180" cy="7304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1704" name="Image"/>
          <p:cNvSpPr>
            <a:spLocks noGrp="1"/>
          </p:cNvSpPr>
          <p:nvPr>
            <p:ph type="pic" idx="14"/>
          </p:nvPr>
        </p:nvSpPr>
        <p:spPr>
          <a:xfrm>
            <a:off x="-3269826" y="768648"/>
            <a:ext cx="8629651" cy="4851401"/>
          </a:xfrm>
          <a:prstGeom prst="rect">
            <a:avLst/>
          </a:prstGeom>
        </p:spPr>
        <p:txBody>
          <a:bodyPr lIns="91439" tIns="45719" rIns="91439" bIns="45719" anchor="t">
            <a:noAutofit/>
          </a:bodyPr>
          <a:lstStyle/>
          <a:p>
            <a:endParaRPr dirty="0"/>
          </a:p>
        </p:txBody>
      </p:sp>
      <p:sp>
        <p:nvSpPr>
          <p:cNvPr id="8"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6326904" y="900603"/>
            <a:ext cx="5115796" cy="4593565"/>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a:t>
            </a:r>
          </a:p>
        </p:txBody>
      </p:sp>
    </p:spTree>
    <p:extLst>
      <p:ext uri="{BB962C8B-B14F-4D97-AF65-F5344CB8AC3E}">
        <p14:creationId xmlns:p14="http://schemas.microsoft.com/office/powerpoint/2010/main" val="167250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2" cy="6858001"/>
          </a:xfrm>
          <a:prstGeom prst="rect">
            <a:avLst/>
          </a:prstGeom>
        </p:spPr>
      </p:pic>
      <p:pic>
        <p:nvPicPr>
          <p:cNvPr id="2" name="Imagem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229" y="2234328"/>
            <a:ext cx="5637733" cy="1086438"/>
          </a:xfrm>
          <a:prstGeom prst="rect">
            <a:avLst/>
          </a:prstGeom>
        </p:spPr>
      </p:pic>
      <p:sp>
        <p:nvSpPr>
          <p:cNvPr id="14" name="Google Shape;552;p43"/>
          <p:cNvSpPr txBox="1"/>
          <p:nvPr userDrawn="1"/>
        </p:nvSpPr>
        <p:spPr>
          <a:xfrm>
            <a:off x="2488232" y="4401280"/>
            <a:ext cx="202661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a:t>
            </a:r>
            <a:r>
              <a:rPr lang="en-US" sz="1800" b="0" i="0" u="none" strike="noStrike" cap="none" dirty="0" err="1">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rederecode</a:t>
            </a:r>
            <a:endParaRPr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endParaRPr>
          </a:p>
        </p:txBody>
      </p:sp>
      <p:sp>
        <p:nvSpPr>
          <p:cNvPr id="15" name="Google Shape;553;p43"/>
          <p:cNvSpPr txBox="1"/>
          <p:nvPr userDrawn="1"/>
        </p:nvSpPr>
        <p:spPr>
          <a:xfrm>
            <a:off x="5383445" y="4401270"/>
            <a:ext cx="202661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a:t>
            </a:r>
            <a:r>
              <a:rPr lang="en-US" sz="1800" b="0" i="0" u="none" strike="noStrike" cap="none" dirty="0" err="1">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recoderede</a:t>
            </a:r>
            <a:endParaRPr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endParaRPr>
          </a:p>
        </p:txBody>
      </p:sp>
      <p:sp>
        <p:nvSpPr>
          <p:cNvPr id="16" name="Google Shape;554;p43"/>
          <p:cNvSpPr txBox="1"/>
          <p:nvPr userDrawn="1"/>
        </p:nvSpPr>
        <p:spPr>
          <a:xfrm>
            <a:off x="994228" y="3856069"/>
            <a:ext cx="1494003"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lt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Nunito"/>
              </a:rPr>
              <a:t>Institucional</a:t>
            </a:r>
            <a:endParaRPr sz="1800" b="0" i="0" u="none" strike="noStrike" cap="none" dirty="0">
              <a:solidFill>
                <a:schemeClr val="lt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Nunito"/>
            </a:endParaRPr>
          </a:p>
        </p:txBody>
      </p:sp>
      <p:pic>
        <p:nvPicPr>
          <p:cNvPr id="17" name="Google Shape;556;p43"/>
          <p:cNvPicPr preferRelativeResize="0"/>
          <p:nvPr userDrawn="1"/>
        </p:nvPicPr>
        <p:blipFill rotWithShape="1">
          <a:blip r:embed="rId4">
            <a:alphaModFix/>
            <a:biLevel thresh="50000"/>
          </a:blip>
          <a:srcRect/>
          <a:stretch/>
        </p:blipFill>
        <p:spPr>
          <a:xfrm>
            <a:off x="1990232" y="4359429"/>
            <a:ext cx="373501" cy="373490"/>
          </a:xfrm>
          <a:prstGeom prst="rect">
            <a:avLst/>
          </a:prstGeom>
          <a:noFill/>
          <a:ln>
            <a:noFill/>
          </a:ln>
        </p:spPr>
      </p:pic>
      <p:pic>
        <p:nvPicPr>
          <p:cNvPr id="18" name="Google Shape;557;p43"/>
          <p:cNvPicPr preferRelativeResize="0"/>
          <p:nvPr userDrawn="1"/>
        </p:nvPicPr>
        <p:blipFill rotWithShape="1">
          <a:blip r:embed="rId5">
            <a:alphaModFix/>
            <a:biLevel thresh="50000"/>
          </a:blip>
          <a:srcRect/>
          <a:stretch/>
        </p:blipFill>
        <p:spPr>
          <a:xfrm>
            <a:off x="994229" y="4359429"/>
            <a:ext cx="373501" cy="373490"/>
          </a:xfrm>
          <a:prstGeom prst="rect">
            <a:avLst/>
          </a:prstGeom>
          <a:noFill/>
          <a:ln>
            <a:noFill/>
          </a:ln>
        </p:spPr>
      </p:pic>
      <p:pic>
        <p:nvPicPr>
          <p:cNvPr id="19" name="Google Shape;558;p43"/>
          <p:cNvPicPr preferRelativeResize="0"/>
          <p:nvPr userDrawn="1"/>
        </p:nvPicPr>
        <p:blipFill rotWithShape="1">
          <a:blip r:embed="rId6">
            <a:alphaModFix/>
            <a:biLevel thresh="50000"/>
          </a:blip>
          <a:srcRect/>
          <a:stretch/>
        </p:blipFill>
        <p:spPr>
          <a:xfrm>
            <a:off x="1492230" y="4359429"/>
            <a:ext cx="373501" cy="373490"/>
          </a:xfrm>
          <a:prstGeom prst="rect">
            <a:avLst/>
          </a:prstGeom>
          <a:noFill/>
          <a:ln>
            <a:noFill/>
          </a:ln>
        </p:spPr>
      </p:pic>
      <p:pic>
        <p:nvPicPr>
          <p:cNvPr id="20" name="Google Shape;559;p43"/>
          <p:cNvPicPr preferRelativeResize="0"/>
          <p:nvPr userDrawn="1"/>
        </p:nvPicPr>
        <p:blipFill rotWithShape="1">
          <a:blip r:embed="rId7">
            <a:alphaModFix/>
            <a:biLevel thresh="50000"/>
          </a:blip>
          <a:srcRect/>
          <a:stretch/>
        </p:blipFill>
        <p:spPr>
          <a:xfrm>
            <a:off x="4904524" y="4359419"/>
            <a:ext cx="373501" cy="373490"/>
          </a:xfrm>
          <a:prstGeom prst="rect">
            <a:avLst/>
          </a:prstGeom>
          <a:noFill/>
          <a:ln>
            <a:noFill/>
          </a:ln>
        </p:spPr>
      </p:pic>
    </p:spTree>
    <p:extLst>
      <p:ext uri="{BB962C8B-B14F-4D97-AF65-F5344CB8AC3E}">
        <p14:creationId xmlns:p14="http://schemas.microsoft.com/office/powerpoint/2010/main" val="4180718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949858" y="629538"/>
            <a:ext cx="4306570" cy="17322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Font typeface="Nunito"/>
              <a:buNone/>
              <a:defRPr sz="2800" i="0">
                <a:solidFill>
                  <a:srgbClr val="6D2D9F"/>
                </a:solidFill>
                <a:latin typeface="Nunito"/>
                <a:ea typeface="Nunito"/>
                <a:cs typeface="Nunito"/>
                <a:sym typeface="Nun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09600" y="1577340"/>
            <a:ext cx="1097280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Font typeface="Nunito"/>
              <a:buNone/>
              <a:defRPr>
                <a:latin typeface="Nunito"/>
                <a:ea typeface="Nunito"/>
                <a:cs typeface="Nunito"/>
                <a:sym typeface="Nunito"/>
              </a:defRPr>
            </a:lvl1pPr>
            <a:lvl2pPr marL="914400" lvl="1" indent="-228600" algn="l">
              <a:lnSpc>
                <a:spcPct val="100000"/>
              </a:lnSpc>
              <a:spcBef>
                <a:spcPts val="0"/>
              </a:spcBef>
              <a:spcAft>
                <a:spcPts val="0"/>
              </a:spcAft>
              <a:buSzPts val="1400"/>
              <a:buFont typeface="Nunito"/>
              <a:buNone/>
              <a:defRPr>
                <a:latin typeface="Nunito"/>
                <a:ea typeface="Nunito"/>
                <a:cs typeface="Nunito"/>
                <a:sym typeface="Nunito"/>
              </a:defRPr>
            </a:lvl2pPr>
            <a:lvl3pPr marL="1371600" lvl="2" indent="-228600" algn="l">
              <a:lnSpc>
                <a:spcPct val="100000"/>
              </a:lnSpc>
              <a:spcBef>
                <a:spcPts val="0"/>
              </a:spcBef>
              <a:spcAft>
                <a:spcPts val="0"/>
              </a:spcAft>
              <a:buSzPts val="1400"/>
              <a:buFont typeface="Nunito"/>
              <a:buNone/>
              <a:defRPr>
                <a:latin typeface="Nunito"/>
                <a:ea typeface="Nunito"/>
                <a:cs typeface="Nunito"/>
                <a:sym typeface="Nunito"/>
              </a:defRPr>
            </a:lvl3pPr>
            <a:lvl4pPr marL="1828800" lvl="3" indent="-228600" algn="l">
              <a:lnSpc>
                <a:spcPct val="100000"/>
              </a:lnSpc>
              <a:spcBef>
                <a:spcPts val="0"/>
              </a:spcBef>
              <a:spcAft>
                <a:spcPts val="0"/>
              </a:spcAft>
              <a:buSzPts val="1400"/>
              <a:buFont typeface="Nunito"/>
              <a:buNone/>
              <a:defRPr>
                <a:latin typeface="Nunito"/>
                <a:ea typeface="Nunito"/>
                <a:cs typeface="Nunito"/>
                <a:sym typeface="Nunito"/>
              </a:defRPr>
            </a:lvl4pPr>
            <a:lvl5pPr marL="2286000" lvl="4" indent="-228600" algn="l">
              <a:lnSpc>
                <a:spcPct val="100000"/>
              </a:lnSpc>
              <a:spcBef>
                <a:spcPts val="0"/>
              </a:spcBef>
              <a:spcAft>
                <a:spcPts val="0"/>
              </a:spcAft>
              <a:buSzPts val="1400"/>
              <a:buFont typeface="Nunito"/>
              <a:buNone/>
              <a:defRPr>
                <a:latin typeface="Nunito"/>
                <a:ea typeface="Nunito"/>
                <a:cs typeface="Nunito"/>
                <a:sym typeface="Nunito"/>
              </a:defRPr>
            </a:lvl5pPr>
            <a:lvl6pPr marL="2743200" lvl="5" indent="-228600" algn="l">
              <a:lnSpc>
                <a:spcPct val="100000"/>
              </a:lnSpc>
              <a:spcBef>
                <a:spcPts val="0"/>
              </a:spcBef>
              <a:spcAft>
                <a:spcPts val="0"/>
              </a:spcAft>
              <a:buSzPts val="1400"/>
              <a:buFont typeface="Nunito"/>
              <a:buNone/>
              <a:defRPr>
                <a:latin typeface="Nunito"/>
                <a:ea typeface="Nunito"/>
                <a:cs typeface="Nunito"/>
                <a:sym typeface="Nunito"/>
              </a:defRPr>
            </a:lvl6pPr>
            <a:lvl7pPr marL="3200400" lvl="6" indent="-228600" algn="l">
              <a:lnSpc>
                <a:spcPct val="100000"/>
              </a:lnSpc>
              <a:spcBef>
                <a:spcPts val="0"/>
              </a:spcBef>
              <a:spcAft>
                <a:spcPts val="0"/>
              </a:spcAft>
              <a:buSzPts val="1400"/>
              <a:buFont typeface="Nunito"/>
              <a:buNone/>
              <a:defRPr>
                <a:latin typeface="Nunito"/>
                <a:ea typeface="Nunito"/>
                <a:cs typeface="Nunito"/>
                <a:sym typeface="Nunito"/>
              </a:defRPr>
            </a:lvl7pPr>
            <a:lvl8pPr marL="3657600" lvl="7" indent="-228600" algn="l">
              <a:lnSpc>
                <a:spcPct val="100000"/>
              </a:lnSpc>
              <a:spcBef>
                <a:spcPts val="0"/>
              </a:spcBef>
              <a:spcAft>
                <a:spcPts val="0"/>
              </a:spcAft>
              <a:buSzPts val="1400"/>
              <a:buFont typeface="Nunito"/>
              <a:buNone/>
              <a:defRPr>
                <a:latin typeface="Nunito"/>
                <a:ea typeface="Nunito"/>
                <a:cs typeface="Nunito"/>
                <a:sym typeface="Nunito"/>
              </a:defRPr>
            </a:lvl8pPr>
            <a:lvl9pPr marL="4114800" lvl="8" indent="-228600" algn="l">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4184849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SUNTOS/TECNOLOGIAS">
    <p:spTree>
      <p:nvGrpSpPr>
        <p:cNvPr id="1" name=""/>
        <p:cNvGrpSpPr/>
        <p:nvPr/>
      </p:nvGrpSpPr>
      <p:grpSpPr>
        <a:xfrm>
          <a:off x="0" y="0"/>
          <a:ext cx="0" cy="0"/>
          <a:chOff x="0" y="0"/>
          <a:chExt cx="0" cy="0"/>
        </a:xfrm>
      </p:grpSpPr>
      <p:sp>
        <p:nvSpPr>
          <p:cNvPr id="3" name="Retângulo 2"/>
          <p:cNvSpPr/>
          <p:nvPr userDrawn="1"/>
        </p:nvSpPr>
        <p:spPr>
          <a:xfrm>
            <a:off x="0" y="0"/>
            <a:ext cx="12192000" cy="6858000"/>
          </a:xfrm>
          <a:prstGeom prst="rect">
            <a:avLst/>
          </a:prstGeom>
          <a:solidFill>
            <a:srgbClr val="4E4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l="14762" t="29279" r="14616"/>
          <a:stretch/>
        </p:blipFill>
        <p:spPr>
          <a:xfrm>
            <a:off x="-12700" y="-38100"/>
            <a:ext cx="12242800" cy="6896100"/>
          </a:xfrm>
          <a:prstGeom prst="rect">
            <a:avLst/>
          </a:prstGeom>
        </p:spPr>
      </p:pic>
      <p:sp>
        <p:nvSpPr>
          <p:cNvPr id="12" name="Line">
            <a:extLst>
              <a:ext uri="{FF2B5EF4-FFF2-40B4-BE49-F238E27FC236}">
                <a16:creationId xmlns:a16="http://schemas.microsoft.com/office/drawing/2014/main" id="{B6ED0AAB-43D7-D945-8107-FA3BDBECAAD2}"/>
              </a:ext>
            </a:extLst>
          </p:cNvPr>
          <p:cNvSpPr/>
          <p:nvPr userDrawn="1"/>
        </p:nvSpPr>
        <p:spPr>
          <a:xfrm>
            <a:off x="4489360" y="777962"/>
            <a:ext cx="249303" cy="53020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572" y="0"/>
                </a:lnTo>
              </a:path>
            </a:pathLst>
          </a:custGeom>
          <a:ln w="63500">
            <a:solidFill>
              <a:srgbClr val="FFFFF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5" name="300+ successful projects"/>
          <p:cNvSpPr txBox="1">
            <a:spLocks noGrp="1"/>
          </p:cNvSpPr>
          <p:nvPr>
            <p:ph type="body" sz="quarter" idx="14" hasCustomPrompt="1"/>
          </p:nvPr>
        </p:nvSpPr>
        <p:spPr>
          <a:xfrm>
            <a:off x="5201106" y="431713"/>
            <a:ext cx="6350001" cy="692497"/>
          </a:xfrm>
          <a:prstGeom prst="rect">
            <a:avLst/>
          </a:prstGeom>
        </p:spPr>
        <p:txBody>
          <a:bodyPr anchor="t">
            <a:spAutoFit/>
          </a:bodyPr>
          <a:lstStyle>
            <a:lvl1pPr marL="0" indent="0">
              <a:lnSpc>
                <a:spcPct val="130000"/>
              </a:lnSpc>
              <a:buSzTx/>
              <a:buNone/>
              <a:defRPr sz="3000" baseline="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endParaRPr dirty="0"/>
          </a:p>
        </p:txBody>
      </p:sp>
      <p:sp>
        <p:nvSpPr>
          <p:cNvPr id="16" name="5 years of experience"/>
          <p:cNvSpPr txBox="1">
            <a:spLocks noGrp="1"/>
          </p:cNvSpPr>
          <p:nvPr>
            <p:ph type="body" sz="quarter" idx="15" hasCustomPrompt="1"/>
          </p:nvPr>
        </p:nvSpPr>
        <p:spPr>
          <a:xfrm>
            <a:off x="5201106" y="1496991"/>
            <a:ext cx="6350001" cy="648896"/>
          </a:xfrm>
          <a:prstGeom prst="rect">
            <a:avLst/>
          </a:prstGeom>
        </p:spPr>
        <p:txBody>
          <a:bodyPr anchor="t">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17" name="12 worldwide offices"/>
          <p:cNvSpPr txBox="1">
            <a:spLocks noGrp="1"/>
          </p:cNvSpPr>
          <p:nvPr>
            <p:ph type="body" sz="quarter" idx="16" hasCustomPrompt="1"/>
          </p:nvPr>
        </p:nvSpPr>
        <p:spPr>
          <a:xfrm>
            <a:off x="5201106" y="2559969"/>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19" name="Line">
            <a:extLst>
              <a:ext uri="{FF2B5EF4-FFF2-40B4-BE49-F238E27FC236}">
                <a16:creationId xmlns:a16="http://schemas.microsoft.com/office/drawing/2014/main" id="{15ED548F-BA3E-664F-A1D9-A8C6D2C0EA0E}"/>
              </a:ext>
            </a:extLst>
          </p:cNvPr>
          <p:cNvSpPr/>
          <p:nvPr userDrawn="1"/>
        </p:nvSpPr>
        <p:spPr>
          <a:xfrm>
            <a:off x="2979942" y="3410118"/>
            <a:ext cx="1523995" cy="0"/>
          </a:xfrm>
          <a:prstGeom prst="line">
            <a:avLst/>
          </a:prstGeom>
          <a:ln w="63500">
            <a:solidFill>
              <a:srgbClr val="FFFFF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Circle">
            <a:extLst>
              <a:ext uri="{FF2B5EF4-FFF2-40B4-BE49-F238E27FC236}">
                <a16:creationId xmlns:a16="http://schemas.microsoft.com/office/drawing/2014/main" id="{3CF35A0F-E066-8940-B826-EEDB102F46C7}"/>
              </a:ext>
            </a:extLst>
          </p:cNvPr>
          <p:cNvSpPr/>
          <p:nvPr userDrawn="1"/>
        </p:nvSpPr>
        <p:spPr>
          <a:xfrm>
            <a:off x="-1846061" y="635000"/>
            <a:ext cx="5588001" cy="5588001"/>
          </a:xfrm>
          <a:prstGeom prst="ellipse">
            <a:avLst/>
          </a:prstGeom>
          <a:solidFill>
            <a:srgbClr val="E69441"/>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dirty="0"/>
          </a:p>
        </p:txBody>
      </p:sp>
      <p:sp>
        <p:nvSpPr>
          <p:cNvPr id="14" name="We are"/>
          <p:cNvSpPr txBox="1">
            <a:spLocks noGrp="1"/>
          </p:cNvSpPr>
          <p:nvPr>
            <p:ph type="body" sz="quarter" idx="13" hasCustomPrompt="1"/>
          </p:nvPr>
        </p:nvSpPr>
        <p:spPr>
          <a:xfrm>
            <a:off x="154727" y="3003853"/>
            <a:ext cx="3070771" cy="812530"/>
          </a:xfrm>
          <a:prstGeom prst="rect">
            <a:avLst/>
          </a:prstGeom>
        </p:spPr>
        <p:txBody>
          <a:bodyPr wrap="square">
            <a:spAutoFit/>
          </a:bodyPr>
          <a:lstStyle>
            <a:lvl1pPr marL="0" indent="0">
              <a:lnSpc>
                <a:spcPct val="130000"/>
              </a:lnSpc>
              <a:buSzTx/>
              <a:buNone/>
              <a:defRPr sz="3600">
                <a:solidFill>
                  <a:schemeClr val="bg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Tecnologias</a:t>
            </a:r>
            <a:endParaRPr dirty="0"/>
          </a:p>
        </p:txBody>
      </p:sp>
      <p:sp>
        <p:nvSpPr>
          <p:cNvPr id="21" name="300+ successful projects"/>
          <p:cNvSpPr txBox="1">
            <a:spLocks noGrp="1"/>
          </p:cNvSpPr>
          <p:nvPr>
            <p:ph type="body" sz="quarter" idx="17" hasCustomPrompt="1"/>
          </p:nvPr>
        </p:nvSpPr>
        <p:spPr>
          <a:xfrm>
            <a:off x="5201106" y="3626209"/>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22" name="5 years of experience"/>
          <p:cNvSpPr txBox="1">
            <a:spLocks noGrp="1"/>
          </p:cNvSpPr>
          <p:nvPr>
            <p:ph type="body" sz="quarter" idx="18" hasCustomPrompt="1"/>
          </p:nvPr>
        </p:nvSpPr>
        <p:spPr>
          <a:xfrm>
            <a:off x="5201106" y="4691487"/>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23" name="12 worldwide offices"/>
          <p:cNvSpPr txBox="1">
            <a:spLocks noGrp="1"/>
          </p:cNvSpPr>
          <p:nvPr>
            <p:ph type="body" sz="quarter" idx="19" hasCustomPrompt="1"/>
          </p:nvPr>
        </p:nvSpPr>
        <p:spPr>
          <a:xfrm>
            <a:off x="5201106" y="5754465"/>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Tree>
    <p:extLst>
      <p:ext uri="{BB962C8B-B14F-4D97-AF65-F5344CB8AC3E}">
        <p14:creationId xmlns:p14="http://schemas.microsoft.com/office/powerpoint/2010/main" val="39437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p:tmAbs val="0"/>
                                  </p:iterate>
                                  <p:childTnLst>
                                    <p:set>
                                      <p:cBhvr>
                                        <p:cTn id="6" fill="hold"/>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0-#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bg/>
                                          </p:spTgt>
                                        </p:tgtEl>
                                        <p:attrNameLst>
                                          <p:attrName>style.visibility</p:attrName>
                                        </p:attrNameLst>
                                      </p:cBhvr>
                                      <p:to>
                                        <p:strVal val="visible"/>
                                      </p:to>
                                    </p:set>
                                    <p:animEffect transition="in" filter="fade">
                                      <p:cBhvr>
                                        <p:cTn id="24" dur="500"/>
                                        <p:tgtEl>
                                          <p:spTgt spid="15">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6">
                                            <p:bg/>
                                          </p:spTgt>
                                        </p:tgtEl>
                                        <p:attrNameLst>
                                          <p:attrName>style.visibility</p:attrName>
                                        </p:attrNameLst>
                                      </p:cBhvr>
                                      <p:to>
                                        <p:strVal val="visible"/>
                                      </p:to>
                                    </p:set>
                                    <p:animEffect transition="in" filter="fade">
                                      <p:cBhvr>
                                        <p:cTn id="32" dur="500"/>
                                        <p:tgtEl>
                                          <p:spTgt spid="16">
                                            <p:bg/>
                                          </p:spTgt>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bg/>
                                          </p:spTgt>
                                        </p:tgtEl>
                                        <p:attrNameLst>
                                          <p:attrName>style.visibility</p:attrName>
                                        </p:attrNameLst>
                                      </p:cBhvr>
                                      <p:to>
                                        <p:strVal val="visible"/>
                                      </p:to>
                                    </p:set>
                                    <p:animEffect transition="in" filter="fade">
                                      <p:cBhvr>
                                        <p:cTn id="40" dur="500"/>
                                        <p:tgtEl>
                                          <p:spTgt spid="17">
                                            <p:bg/>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21">
                                            <p:bg/>
                                          </p:spTgt>
                                        </p:tgtEl>
                                        <p:attrNameLst>
                                          <p:attrName>style.visibility</p:attrName>
                                        </p:attrNameLst>
                                      </p:cBhvr>
                                      <p:to>
                                        <p:strVal val="visible"/>
                                      </p:to>
                                    </p:set>
                                    <p:animEffect transition="in" filter="fade">
                                      <p:cBhvr>
                                        <p:cTn id="48" dur="500"/>
                                        <p:tgtEl>
                                          <p:spTgt spid="21">
                                            <p:bg/>
                                          </p:spTgt>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animEffect transition="in" filter="fade">
                                      <p:cBhvr>
                                        <p:cTn id="52" dur="500"/>
                                        <p:tgtEl>
                                          <p:spTgt spid="21">
                                            <p:txEl>
                                              <p:pRg st="0" end="0"/>
                                            </p:txEl>
                                          </p:spTgt>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fade">
                                      <p:cBhvr>
                                        <p:cTn id="56" dur="500"/>
                                        <p:tgtEl>
                                          <p:spTgt spid="22">
                                            <p:bg/>
                                          </p:spTgt>
                                        </p:tgtEl>
                                      </p:cBhvr>
                                    </p:animEffect>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23">
                                            <p:bg/>
                                          </p:spTgt>
                                        </p:tgtEl>
                                        <p:attrNameLst>
                                          <p:attrName>style.visibility</p:attrName>
                                        </p:attrNameLst>
                                      </p:cBhvr>
                                      <p:to>
                                        <p:strVal val="visible"/>
                                      </p:to>
                                    </p:set>
                                    <p:animEffect transition="in" filter="fade">
                                      <p:cBhvr>
                                        <p:cTn id="64" dur="500"/>
                                        <p:tgtEl>
                                          <p:spTgt spid="23">
                                            <p:bg/>
                                          </p:spTgt>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23">
                                            <p:txEl>
                                              <p:pRg st="0" end="0"/>
                                            </p:txEl>
                                          </p:spTgt>
                                        </p:tgtEl>
                                        <p:attrNameLst>
                                          <p:attrName>style.visibility</p:attrName>
                                        </p:attrNameLst>
                                      </p:cBhvr>
                                      <p:to>
                                        <p:strVal val="visible"/>
                                      </p:to>
                                    </p:set>
                                    <p:animEffect transition="in" filter="fade">
                                      <p:cBhvr>
                                        <p:cTn id="68"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nodePh="1">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animBg="1"/>
      <p:bldP spid="13" grpId="0" animBg="1" advAuto="0"/>
      <p:bldP spid="14" grpId="0" build="p">
        <p:tmplLst>
          <p:tmpl lvl="1">
            <p:tnLst>
              <p:par>
                <p:cTn presetID="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animBg="1">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animBg="1">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O MÓDUL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E69441"/>
          </a:solidFill>
        </p:spPr>
      </p:pic>
      <p:sp>
        <p:nvSpPr>
          <p:cNvPr id="14" name="Espaço Reservado para Texto 13"/>
          <p:cNvSpPr>
            <a:spLocks noGrp="1"/>
          </p:cNvSpPr>
          <p:nvPr>
            <p:ph type="body" sz="quarter" idx="10" hasCustomPrompt="1"/>
          </p:nvPr>
        </p:nvSpPr>
        <p:spPr>
          <a:xfrm>
            <a:off x="1171575" y="2165350"/>
            <a:ext cx="9848850" cy="2527299"/>
          </a:xfrm>
          <a:prstGeom prst="rect">
            <a:avLst/>
          </a:prstGeom>
        </p:spPr>
        <p:txBody>
          <a:bodyPr/>
          <a:lstStyle>
            <a:lvl1pPr marL="0" indent="0" algn="ctr">
              <a:buNone/>
              <a:defRPr sz="9600" baseline="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defRPr>
            </a:lvl1pPr>
          </a:lstStyle>
          <a:p>
            <a:pPr lvl="0"/>
            <a:r>
              <a:rPr lang="pt-BR" dirty="0"/>
              <a:t>TÍTULO DO MÓDULO</a:t>
            </a:r>
          </a:p>
        </p:txBody>
      </p:sp>
    </p:spTree>
    <p:extLst>
      <p:ext uri="{BB962C8B-B14F-4D97-AF65-F5344CB8AC3E}">
        <p14:creationId xmlns:p14="http://schemas.microsoft.com/office/powerpoint/2010/main" val="32819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LA + OBJETIVOS">
    <p:spTree>
      <p:nvGrpSpPr>
        <p:cNvPr id="1" name=""/>
        <p:cNvGrpSpPr/>
        <p:nvPr/>
      </p:nvGrpSpPr>
      <p:grpSpPr>
        <a:xfrm>
          <a:off x="0" y="0"/>
          <a:ext cx="0" cy="0"/>
          <a:chOff x="0" y="0"/>
          <a:chExt cx="0" cy="0"/>
        </a:xfrm>
      </p:grpSpPr>
      <p:sp>
        <p:nvSpPr>
          <p:cNvPr id="34" name="Retângulo 33"/>
          <p:cNvSpPr/>
          <p:nvPr userDrawn="1"/>
        </p:nvSpPr>
        <p:spPr>
          <a:xfrm>
            <a:off x="0" y="0"/>
            <a:ext cx="12192000" cy="6858000"/>
          </a:xfrm>
          <a:prstGeom prst="rect">
            <a:avLst/>
          </a:prstGeom>
          <a:solidFill>
            <a:srgbClr val="4E4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4" name="Line">
            <a:extLst>
              <a:ext uri="{FF2B5EF4-FFF2-40B4-BE49-F238E27FC236}">
                <a16:creationId xmlns:a16="http://schemas.microsoft.com/office/drawing/2014/main" id="{54FC4F70-812A-CF49-B950-8B5A88A7716B}"/>
              </a:ext>
            </a:extLst>
          </p:cNvPr>
          <p:cNvSpPr/>
          <p:nvPr userDrawn="1"/>
        </p:nvSpPr>
        <p:spPr>
          <a:xfrm flipH="1">
            <a:off x="6096000" y="541805"/>
            <a:ext cx="0" cy="5774391"/>
          </a:xfrm>
          <a:prstGeom prst="line">
            <a:avLst/>
          </a:prstGeom>
          <a:ln w="19050">
            <a:solidFill>
              <a:schemeClr val="bg1"/>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25" name="A successful project kickoff means we get to the bottom of all the context, needs and user expectations, and we’re ready to start design and development.…"/>
          <p:cNvSpPr txBox="1">
            <a:spLocks noGrp="1"/>
          </p:cNvSpPr>
          <p:nvPr>
            <p:ph type="body" sz="half" idx="13" hasCustomPrompt="1"/>
          </p:nvPr>
        </p:nvSpPr>
        <p:spPr>
          <a:xfrm>
            <a:off x="611688" y="1977130"/>
            <a:ext cx="4872624" cy="438582"/>
          </a:xfrm>
          <a:prstGeom prst="rect">
            <a:avLst/>
          </a:prstGeom>
        </p:spPr>
        <p:txBody>
          <a:bodyPr wrap="square" anchor="t">
            <a:spAutoFit/>
          </a:bodyPr>
          <a:lstStyle>
            <a:lvl1pPr marL="0" indent="0">
              <a:buSzTx/>
              <a:buNone/>
              <a:defRPr sz="25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Descrição breve</a:t>
            </a:r>
          </a:p>
        </p:txBody>
      </p:sp>
      <p:sp>
        <p:nvSpPr>
          <p:cNvPr id="26" name="Project kickoff"/>
          <p:cNvSpPr txBox="1">
            <a:spLocks noGrp="1"/>
          </p:cNvSpPr>
          <p:nvPr>
            <p:ph type="body" sz="quarter" idx="14" hasCustomPrompt="1"/>
          </p:nvPr>
        </p:nvSpPr>
        <p:spPr>
          <a:xfrm>
            <a:off x="611688" y="783848"/>
            <a:ext cx="4872624" cy="812530"/>
          </a:xfrm>
          <a:prstGeom prst="rect">
            <a:avLst/>
          </a:prstGeom>
        </p:spPr>
        <p:txBody>
          <a:bodyPr wrap="square" anchor="t">
            <a:spAutoFit/>
          </a:bodyPr>
          <a:lstStyle>
            <a:lvl1pPr marL="0" indent="0">
              <a:lnSpc>
                <a:spcPct val="130000"/>
              </a:lnSpc>
              <a:buSzTx/>
              <a:buNone/>
              <a:defRPr sz="3600" baseline="0">
                <a:solidFill>
                  <a:schemeClr val="bg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Aula 1</a:t>
            </a:r>
            <a:endParaRPr dirty="0"/>
          </a:p>
        </p:txBody>
      </p:sp>
      <p:sp>
        <p:nvSpPr>
          <p:cNvPr id="27" name="A successful project kickoff means we get to the bottom of all the context, needs and user expectations, and we’re ready to start design and development.…"/>
          <p:cNvSpPr txBox="1">
            <a:spLocks noGrp="1"/>
          </p:cNvSpPr>
          <p:nvPr>
            <p:ph type="body" sz="half" idx="15" hasCustomPrompt="1"/>
          </p:nvPr>
        </p:nvSpPr>
        <p:spPr>
          <a:xfrm>
            <a:off x="6707688" y="2231046"/>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1</a:t>
            </a:r>
          </a:p>
        </p:txBody>
      </p:sp>
      <p:sp>
        <p:nvSpPr>
          <p:cNvPr id="28" name="Project kickoff"/>
          <p:cNvSpPr txBox="1">
            <a:spLocks noGrp="1"/>
          </p:cNvSpPr>
          <p:nvPr>
            <p:ph type="body" sz="quarter" idx="16" hasCustomPrompt="1"/>
          </p:nvPr>
        </p:nvSpPr>
        <p:spPr>
          <a:xfrm>
            <a:off x="6707688" y="1201088"/>
            <a:ext cx="4872624" cy="732508"/>
          </a:xfrm>
          <a:prstGeom prst="rect">
            <a:avLst/>
          </a:prstGeom>
        </p:spPr>
        <p:txBody>
          <a:bodyPr wrap="square" anchor="t">
            <a:spAutoFit/>
          </a:bodyPr>
          <a:lstStyle>
            <a:lvl1pPr marL="0" indent="0">
              <a:lnSpc>
                <a:spcPct val="130000"/>
              </a:lnSpc>
              <a:buSzTx/>
              <a:buNone/>
              <a:defRPr sz="3200" baseline="0">
                <a:solidFill>
                  <a:schemeClr val="bg1"/>
                </a:solidFill>
                <a:latin typeface="Red Hat Display" panose="02010303040201060303" pitchFamily="2" charset="0"/>
                <a:ea typeface="Red Hat Display" panose="02010303040201060303" pitchFamily="2" charset="0"/>
                <a:cs typeface="Red Hat Display" panose="02010303040201060303" pitchFamily="2" charset="0"/>
                <a:sym typeface="Poppins SemiBold"/>
              </a:defRPr>
            </a:lvl1pPr>
          </a:lstStyle>
          <a:p>
            <a:r>
              <a:rPr lang="pt-BR" dirty="0"/>
              <a:t>Objetivos</a:t>
            </a:r>
            <a:endParaRPr dirty="0"/>
          </a:p>
        </p:txBody>
      </p:sp>
      <p:sp>
        <p:nvSpPr>
          <p:cNvPr id="29" name="A successful project kickoff means we get to the bottom of all the context, needs and user expectations, and we’re ready to start design and development.…"/>
          <p:cNvSpPr txBox="1">
            <a:spLocks noGrp="1"/>
          </p:cNvSpPr>
          <p:nvPr>
            <p:ph type="body" sz="half" idx="17" hasCustomPrompt="1"/>
          </p:nvPr>
        </p:nvSpPr>
        <p:spPr>
          <a:xfrm>
            <a:off x="6707688" y="3244334"/>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2</a:t>
            </a:r>
          </a:p>
        </p:txBody>
      </p:sp>
      <p:sp>
        <p:nvSpPr>
          <p:cNvPr id="30" name="A successful project kickoff means we get to the bottom of all the context, needs and user expectations, and we’re ready to start design and development.…"/>
          <p:cNvSpPr txBox="1">
            <a:spLocks noGrp="1"/>
          </p:cNvSpPr>
          <p:nvPr>
            <p:ph type="body" sz="half" idx="18" hasCustomPrompt="1"/>
          </p:nvPr>
        </p:nvSpPr>
        <p:spPr>
          <a:xfrm>
            <a:off x="6707688" y="4257622"/>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3</a:t>
            </a:r>
          </a:p>
        </p:txBody>
      </p:sp>
      <p:sp>
        <p:nvSpPr>
          <p:cNvPr id="31" name="A successful project kickoff means we get to the bottom of all the context, needs and user expectations, and we’re ready to start design and development.…"/>
          <p:cNvSpPr txBox="1">
            <a:spLocks noGrp="1"/>
          </p:cNvSpPr>
          <p:nvPr>
            <p:ph type="body" sz="half" idx="19" hasCustomPrompt="1"/>
          </p:nvPr>
        </p:nvSpPr>
        <p:spPr>
          <a:xfrm>
            <a:off x="6707688" y="5261416"/>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4</a:t>
            </a:r>
          </a:p>
        </p:txBody>
      </p:sp>
    </p:spTree>
    <p:extLst>
      <p:ext uri="{BB962C8B-B14F-4D97-AF65-F5344CB8AC3E}">
        <p14:creationId xmlns:p14="http://schemas.microsoft.com/office/powerpoint/2010/main" val="9751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100000">
                                          <p:val>
                                            <p:strVal val="#ppt_x"/>
                                          </p:val>
                                        </p:tav>
                                      </p:tavLst>
                                    </p:anim>
                                    <p:anim calcmode="lin" valueType="num">
                                      <p:cBhvr>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LIVRE 1">
    <p:spTree>
      <p:nvGrpSpPr>
        <p:cNvPr id="1" name=""/>
        <p:cNvGrpSpPr/>
        <p:nvPr/>
      </p:nvGrpSpPr>
      <p:grpSpPr>
        <a:xfrm>
          <a:off x="0" y="0"/>
          <a:ext cx="0" cy="0"/>
          <a:chOff x="0" y="0"/>
          <a:chExt cx="0" cy="0"/>
        </a:xfrm>
      </p:grpSpPr>
      <p:sp>
        <p:nvSpPr>
          <p:cNvPr id="15" name="Circle">
            <a:extLst>
              <a:ext uri="{FF2B5EF4-FFF2-40B4-BE49-F238E27FC236}">
                <a16:creationId xmlns:a16="http://schemas.microsoft.com/office/drawing/2014/main" id="{BFBDDE27-42AB-3648-BF25-0DBD5C8149D8}"/>
              </a:ext>
            </a:extLst>
          </p:cNvPr>
          <p:cNvSpPr/>
          <p:nvPr userDrawn="1"/>
        </p:nvSpPr>
        <p:spPr>
          <a:xfrm>
            <a:off x="-3520424" y="-3804869"/>
            <a:ext cx="6069136" cy="6069136"/>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6" name="Circle">
            <a:extLst>
              <a:ext uri="{FF2B5EF4-FFF2-40B4-BE49-F238E27FC236}">
                <a16:creationId xmlns:a16="http://schemas.microsoft.com/office/drawing/2014/main" id="{BFBDDE27-42AB-3648-BF25-0DBD5C8149D8}"/>
              </a:ext>
            </a:extLst>
          </p:cNvPr>
          <p:cNvSpPr/>
          <p:nvPr userDrawn="1"/>
        </p:nvSpPr>
        <p:spPr>
          <a:xfrm>
            <a:off x="10180167" y="3434092"/>
            <a:ext cx="6069136" cy="6069136"/>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2548712" y="1922701"/>
            <a:ext cx="7368254" cy="4100290"/>
          </a:xfrm>
          <a:prstGeom prst="rect">
            <a:avLst/>
          </a:prstGeom>
        </p:spPr>
        <p:txBody>
          <a:bodyPr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2548712" y="729419"/>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Tree>
    <p:extLst>
      <p:ext uri="{BB962C8B-B14F-4D97-AF65-F5344CB8AC3E}">
        <p14:creationId xmlns:p14="http://schemas.microsoft.com/office/powerpoint/2010/main" val="21186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0-#ppt_w/2"/>
                                          </p:val>
                                        </p:tav>
                                        <p:tav tm="100000">
                                          <p:val>
                                            <p:strVal val="#ppt_x"/>
                                          </p:val>
                                        </p:tav>
                                      </p:tavLst>
                                    </p:anim>
                                    <p:anim calcmode="lin" valueType="num">
                                      <p:cBhvr>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6" grpId="0" animBg="1" advAuto="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LIVRE 2">
    <p:spTree>
      <p:nvGrpSpPr>
        <p:cNvPr id="1" name=""/>
        <p:cNvGrpSpPr/>
        <p:nvPr/>
      </p:nvGrpSpPr>
      <p:grpSpPr>
        <a:xfrm>
          <a:off x="0" y="0"/>
          <a:ext cx="0" cy="0"/>
          <a:chOff x="0" y="0"/>
          <a:chExt cx="0" cy="0"/>
        </a:xfrm>
      </p:grpSpPr>
      <p:sp>
        <p:nvSpPr>
          <p:cNvPr id="15" name="Circle">
            <a:extLst>
              <a:ext uri="{FF2B5EF4-FFF2-40B4-BE49-F238E27FC236}">
                <a16:creationId xmlns:a16="http://schemas.microsoft.com/office/drawing/2014/main" id="{BFBDDE27-42AB-3648-BF25-0DBD5C8149D8}"/>
              </a:ext>
            </a:extLst>
          </p:cNvPr>
          <p:cNvSpPr/>
          <p:nvPr userDrawn="1"/>
        </p:nvSpPr>
        <p:spPr>
          <a:xfrm>
            <a:off x="-3520424" y="-3804869"/>
            <a:ext cx="6069136" cy="606913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6" name="Circle">
            <a:extLst>
              <a:ext uri="{FF2B5EF4-FFF2-40B4-BE49-F238E27FC236}">
                <a16:creationId xmlns:a16="http://schemas.microsoft.com/office/drawing/2014/main" id="{BFBDDE27-42AB-3648-BF25-0DBD5C8149D8}"/>
              </a:ext>
            </a:extLst>
          </p:cNvPr>
          <p:cNvSpPr/>
          <p:nvPr userDrawn="1"/>
        </p:nvSpPr>
        <p:spPr>
          <a:xfrm>
            <a:off x="10180167" y="3434092"/>
            <a:ext cx="6069136" cy="606913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2548712" y="1922701"/>
            <a:ext cx="7368254" cy="4100290"/>
          </a:xfrm>
          <a:prstGeom prst="rect">
            <a:avLst/>
          </a:prstGeom>
        </p:spPr>
        <p:txBody>
          <a:bodyPr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2548712" y="729419"/>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Tree>
    <p:extLst>
      <p:ext uri="{BB962C8B-B14F-4D97-AF65-F5344CB8AC3E}">
        <p14:creationId xmlns:p14="http://schemas.microsoft.com/office/powerpoint/2010/main" val="22919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0-#ppt_w/2"/>
                                          </p:val>
                                        </p:tav>
                                        <p:tav tm="100000">
                                          <p:val>
                                            <p:strVal val="#ppt_x"/>
                                          </p:val>
                                        </p:tav>
                                      </p:tavLst>
                                    </p:anim>
                                    <p:anim calcmode="lin" valueType="num">
                                      <p:cBhvr>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6" grpId="0" animBg="1" advAuto="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LIVRE + IMAGEM 1">
    <p:spTree>
      <p:nvGrpSpPr>
        <p:cNvPr id="1" name=""/>
        <p:cNvGrpSpPr/>
        <p:nvPr/>
      </p:nvGrpSpPr>
      <p:grpSpPr>
        <a:xfrm>
          <a:off x="0" y="0"/>
          <a:ext cx="0" cy="0"/>
          <a:chOff x="0" y="0"/>
          <a:chExt cx="0" cy="0"/>
        </a:xfrm>
      </p:grpSpPr>
      <p:sp>
        <p:nvSpPr>
          <p:cNvPr id="14" name="Project kickoff"/>
          <p:cNvSpPr txBox="1">
            <a:spLocks noGrp="1"/>
          </p:cNvSpPr>
          <p:nvPr>
            <p:ph type="body" sz="quarter" idx="14" hasCustomPrompt="1"/>
          </p:nvPr>
        </p:nvSpPr>
        <p:spPr>
          <a:xfrm>
            <a:off x="4043684" y="6568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
        <p:nvSpPr>
          <p:cNvPr id="4" name="A successful project kickoff means we get to the bottom of all the context, needs and user expectations, and we’re ready to start design and development.…"/>
          <p:cNvSpPr txBox="1">
            <a:spLocks noGrp="1"/>
          </p:cNvSpPr>
          <p:nvPr>
            <p:ph type="body" sz="half" idx="13" hasCustomPrompt="1"/>
          </p:nvPr>
        </p:nvSpPr>
        <p:spPr>
          <a:xfrm>
            <a:off x="4043684" y="1826608"/>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6" name="A successful project kickoff means we get to the bottom of all the context, needs and user expectations, and we’re ready to start design and development.…"/>
          <p:cNvSpPr txBox="1">
            <a:spLocks noGrp="1"/>
          </p:cNvSpPr>
          <p:nvPr>
            <p:ph type="body" sz="half" idx="15" hasCustomPrompt="1"/>
          </p:nvPr>
        </p:nvSpPr>
        <p:spPr>
          <a:xfrm>
            <a:off x="7907739" y="1826607"/>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7" name="Espaço Reservado para Imagem 3"/>
          <p:cNvSpPr>
            <a:spLocks noGrp="1"/>
          </p:cNvSpPr>
          <p:nvPr>
            <p:ph type="pic" sz="quarter" idx="16"/>
          </p:nvPr>
        </p:nvSpPr>
        <p:spPr>
          <a:xfrm>
            <a:off x="0" y="0"/>
            <a:ext cx="3422570" cy="6858000"/>
          </a:xfrm>
          <a:prstGeom prst="rect">
            <a:avLst/>
          </a:prstGeom>
        </p:spPr>
        <p:txBody>
          <a:bodyPr/>
          <a:lstStyle/>
          <a:p>
            <a:endParaRPr lang="pt-BR"/>
          </a:p>
        </p:txBody>
      </p:sp>
    </p:spTree>
    <p:extLst>
      <p:ext uri="{BB962C8B-B14F-4D97-AF65-F5344CB8AC3E}">
        <p14:creationId xmlns:p14="http://schemas.microsoft.com/office/powerpoint/2010/main" val="140486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LIVRE + IMAGEM 2">
    <p:spTree>
      <p:nvGrpSpPr>
        <p:cNvPr id="1" name=""/>
        <p:cNvGrpSpPr/>
        <p:nvPr/>
      </p:nvGrpSpPr>
      <p:grpSpPr>
        <a:xfrm>
          <a:off x="0" y="0"/>
          <a:ext cx="0" cy="0"/>
          <a:chOff x="0" y="0"/>
          <a:chExt cx="0" cy="0"/>
        </a:xfrm>
      </p:grpSpPr>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3980637" y="1028323"/>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761187" y="1028323"/>
            <a:ext cx="2866024" cy="2492990"/>
          </a:xfrm>
          <a:prstGeom prst="rect">
            <a:avLst/>
          </a:prstGeom>
        </p:spPr>
        <p:txBody>
          <a:bodyPr wrap="square" anchor="t">
            <a:spAutoFit/>
          </a:bodyPr>
          <a:lstStyle>
            <a:lvl1pPr marL="0" indent="0">
              <a:lnSpc>
                <a:spcPct val="130000"/>
              </a:lnSpc>
              <a:buSzTx/>
              <a:buNone/>
              <a:defRPr sz="6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
        <p:nvSpPr>
          <p:cNvPr id="4" name="Espaço Reservado para Imagem 3"/>
          <p:cNvSpPr>
            <a:spLocks noGrp="1"/>
          </p:cNvSpPr>
          <p:nvPr>
            <p:ph type="pic" sz="quarter" idx="16"/>
          </p:nvPr>
        </p:nvSpPr>
        <p:spPr>
          <a:xfrm>
            <a:off x="7838262" y="1"/>
            <a:ext cx="4353739" cy="6858000"/>
          </a:xfrm>
          <a:prstGeom prst="rect">
            <a:avLst/>
          </a:prstGeom>
        </p:spPr>
        <p:txBody>
          <a:bodyPr/>
          <a:lstStyle/>
          <a:p>
            <a:endParaRPr lang="pt-BR"/>
          </a:p>
        </p:txBody>
      </p:sp>
    </p:spTree>
    <p:extLst>
      <p:ext uri="{BB962C8B-B14F-4D97-AF65-F5344CB8AC3E}">
        <p14:creationId xmlns:p14="http://schemas.microsoft.com/office/powerpoint/2010/main" val="140114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559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7" r:id="rId4"/>
    <p:sldLayoutId id="2147483668" r:id="rId5"/>
    <p:sldLayoutId id="2147483669" r:id="rId6"/>
    <p:sldLayoutId id="2147483673" r:id="rId7"/>
    <p:sldLayoutId id="2147483672" r:id="rId8"/>
    <p:sldLayoutId id="2147483671" r:id="rId9"/>
    <p:sldLayoutId id="2147483664" r:id="rId10"/>
    <p:sldLayoutId id="2147483652" r:id="rId11"/>
    <p:sldLayoutId id="2147483653" r:id="rId12"/>
    <p:sldLayoutId id="2147483654" r:id="rId13"/>
    <p:sldLayoutId id="2147483655" r:id="rId14"/>
    <p:sldLayoutId id="2147483665" r:id="rId15"/>
    <p:sldLayoutId id="2147483666" r:id="rId16"/>
    <p:sldLayoutId id="2147483658" r:id="rId17"/>
    <p:sldLayoutId id="2147483660" r:id="rId18"/>
    <p:sldLayoutId id="2147483659" r:id="rId19"/>
    <p:sldLayoutId id="2147483661" r:id="rId20"/>
    <p:sldLayoutId id="2147483670" r:id="rId21"/>
    <p:sldLayoutId id="214748367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css/css3_flexbox.asp"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css/css3_flexbox.asp"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1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14.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w3schools.com/css/css3_flexbox.asp" TargetMode="Externa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0"/>
          </p:nvPr>
        </p:nvSpPr>
        <p:spPr>
          <a:xfrm>
            <a:off x="549012" y="1539733"/>
            <a:ext cx="7922128" cy="3495674"/>
          </a:xfrm>
        </p:spPr>
        <p:txBody>
          <a:bodyPr/>
          <a:lstStyle/>
          <a:p>
            <a:r>
              <a:rPr lang="pt-BR" dirty="0"/>
              <a:t>CSS -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Cascading</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Style</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Sheets</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 Folhas de Estilo em Cascata</a:t>
            </a:r>
            <a:endParaRPr lang="pt-BR" dirty="0"/>
          </a:p>
        </p:txBody>
      </p:sp>
      <p:pic>
        <p:nvPicPr>
          <p:cNvPr id="2" name="Imagem 1">
            <a:extLst>
              <a:ext uri="{FF2B5EF4-FFF2-40B4-BE49-F238E27FC236}">
                <a16:creationId xmlns:a16="http://schemas.microsoft.com/office/drawing/2014/main" id="{01D4430A-27C3-40E7-8E93-C2EC2A42A450}"/>
              </a:ext>
            </a:extLst>
          </p:cNvPr>
          <p:cNvPicPr>
            <a:picLocks noChangeAspect="1"/>
          </p:cNvPicPr>
          <p:nvPr/>
        </p:nvPicPr>
        <p:blipFill>
          <a:blip r:embed="rId2"/>
          <a:stretch>
            <a:fillRect/>
          </a:stretch>
        </p:blipFill>
        <p:spPr>
          <a:xfrm>
            <a:off x="2323619" y="4094421"/>
            <a:ext cx="1730796" cy="2281945"/>
          </a:xfrm>
          <a:prstGeom prst="rect">
            <a:avLst/>
          </a:prstGeom>
        </p:spPr>
      </p:pic>
    </p:spTree>
    <p:extLst>
      <p:ext uri="{BB962C8B-B14F-4D97-AF65-F5344CB8AC3E}">
        <p14:creationId xmlns:p14="http://schemas.microsoft.com/office/powerpoint/2010/main" val="224528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577F5-5D5F-6863-B92B-215DC1566AD2}"/>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EE494DED-5AF2-7E74-3821-E24660BE6AE2}"/>
              </a:ext>
            </a:extLst>
          </p:cNvPr>
          <p:cNvPicPr>
            <a:picLocks noChangeAspect="1"/>
          </p:cNvPicPr>
          <p:nvPr/>
        </p:nvPicPr>
        <p:blipFill rotWithShape="1">
          <a:blip r:embed="rId2"/>
          <a:srcRect l="50821" t="42185" r="933" b="44873"/>
          <a:stretch/>
        </p:blipFill>
        <p:spPr>
          <a:xfrm>
            <a:off x="3588844" y="2445117"/>
            <a:ext cx="5882185" cy="887105"/>
          </a:xfrm>
          <a:prstGeom prst="rect">
            <a:avLst/>
          </a:prstGeom>
        </p:spPr>
      </p:pic>
      <p:sp>
        <p:nvSpPr>
          <p:cNvPr id="3" name="Retângulo 2">
            <a:extLst>
              <a:ext uri="{FF2B5EF4-FFF2-40B4-BE49-F238E27FC236}">
                <a16:creationId xmlns:a16="http://schemas.microsoft.com/office/drawing/2014/main" id="{5DED186D-2345-90C9-6B08-304B0B2FF464}"/>
              </a:ext>
            </a:extLst>
          </p:cNvPr>
          <p:cNvSpPr/>
          <p:nvPr/>
        </p:nvSpPr>
        <p:spPr>
          <a:xfrm>
            <a:off x="1617460" y="1603981"/>
            <a:ext cx="11147946" cy="369332"/>
          </a:xfrm>
          <a:prstGeom prst="rect">
            <a:avLst/>
          </a:prstGeom>
        </p:spPr>
        <p:txBody>
          <a:bodyPr wrap="square">
            <a:spAutoFit/>
          </a:bodyPr>
          <a:lstStyle/>
          <a:p>
            <a:r>
              <a:rPr lang="pt-BR" sz="1800" dirty="0">
                <a:latin typeface="Verdana" panose="020B0604030504040204" pitchFamily="34" charset="0"/>
              </a:rPr>
              <a:t>O valor de </a:t>
            </a:r>
            <a:r>
              <a:rPr lang="pt-BR" sz="1800" i="1" dirty="0" err="1">
                <a:solidFill>
                  <a:srgbClr val="FF0000"/>
                </a:solidFill>
                <a:latin typeface="Verdana" panose="020B0604030504040204" pitchFamily="34" charset="0"/>
              </a:rPr>
              <a:t>space-between</a:t>
            </a:r>
            <a:r>
              <a:rPr lang="pt-BR" sz="1800" dirty="0">
                <a:latin typeface="Verdana" panose="020B0604030504040204" pitchFamily="34" charset="0"/>
              </a:rPr>
              <a:t> exibe os itens flexíveis com espaço entre as linhas</a:t>
            </a:r>
            <a:endParaRPr lang="pt-BR" sz="1800" dirty="0"/>
          </a:p>
        </p:txBody>
      </p:sp>
      <p:sp>
        <p:nvSpPr>
          <p:cNvPr id="4" name="Retângulo 3">
            <a:extLst>
              <a:ext uri="{FF2B5EF4-FFF2-40B4-BE49-F238E27FC236}">
                <a16:creationId xmlns:a16="http://schemas.microsoft.com/office/drawing/2014/main" id="{A547C970-3010-F23E-EB61-ABC220B5100B}"/>
              </a:ext>
            </a:extLst>
          </p:cNvPr>
          <p:cNvSpPr/>
          <p:nvPr/>
        </p:nvSpPr>
        <p:spPr>
          <a:xfrm>
            <a:off x="4328648" y="3671179"/>
            <a:ext cx="4402575" cy="1200329"/>
          </a:xfrm>
          <a:prstGeom prst="rect">
            <a:avLst/>
          </a:prstGeom>
          <a:ln>
            <a:solidFill>
              <a:srgbClr val="004494"/>
            </a:solidFill>
          </a:ln>
        </p:spPr>
        <p:txBody>
          <a:bodyPr wrap="square">
            <a:spAutoFit/>
          </a:bodyPr>
          <a:lstStyle/>
          <a:p>
            <a:r>
              <a:rPr lang="en-US" sz="1800" dirty="0">
                <a:solidFill>
                  <a:srgbClr val="A52A2A"/>
                </a:solidFill>
                <a:latin typeface="Consolas" panose="020B0609020204030204" pitchFamily="49" charset="0"/>
              </a:rPr>
              <a:t>.flex-container </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display</a:t>
            </a:r>
            <a:r>
              <a:rPr lang="en-US" sz="1800" dirty="0">
                <a:latin typeface="Consolas" panose="020B0609020204030204" pitchFamily="49" charset="0"/>
              </a:rPr>
              <a:t>:</a:t>
            </a:r>
            <a:r>
              <a:rPr lang="en-US" sz="1800" dirty="0">
                <a:solidFill>
                  <a:srgbClr val="0000CD"/>
                </a:solidFill>
                <a:latin typeface="Consolas" panose="020B0609020204030204" pitchFamily="49" charset="0"/>
              </a:rPr>
              <a:t> flex</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justify-content</a:t>
            </a:r>
            <a:r>
              <a:rPr lang="en-US" sz="1800" dirty="0">
                <a:latin typeface="Consolas" panose="020B0609020204030204" pitchFamily="49" charset="0"/>
              </a:rPr>
              <a:t>:</a:t>
            </a:r>
            <a:r>
              <a:rPr lang="en-US" sz="1800" dirty="0">
                <a:solidFill>
                  <a:srgbClr val="0000CD"/>
                </a:solidFill>
                <a:latin typeface="Consolas" panose="020B0609020204030204" pitchFamily="49" charset="0"/>
              </a:rPr>
              <a:t> space-between</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latin typeface="Consolas" panose="020B0609020204030204" pitchFamily="49" charset="0"/>
              </a:rPr>
              <a:t>}</a:t>
            </a:r>
            <a:endParaRPr lang="pt-BR" sz="1800" dirty="0"/>
          </a:p>
        </p:txBody>
      </p:sp>
      <p:sp>
        <p:nvSpPr>
          <p:cNvPr id="5" name="Retângulo 4">
            <a:extLst>
              <a:ext uri="{FF2B5EF4-FFF2-40B4-BE49-F238E27FC236}">
                <a16:creationId xmlns:a16="http://schemas.microsoft.com/office/drawing/2014/main" id="{15C0921B-84D2-2F9D-6452-98A63CF5459E}"/>
              </a:ext>
            </a:extLst>
          </p:cNvPr>
          <p:cNvSpPr/>
          <p:nvPr/>
        </p:nvSpPr>
        <p:spPr>
          <a:xfrm>
            <a:off x="1566495" y="6456714"/>
            <a:ext cx="4044697" cy="276999"/>
          </a:xfrm>
          <a:prstGeom prst="rect">
            <a:avLst/>
          </a:prstGeom>
        </p:spPr>
        <p:txBody>
          <a:bodyPr wrap="none">
            <a:spAutoFit/>
          </a:bodyPr>
          <a:lstStyle/>
          <a:p>
            <a:r>
              <a:rPr lang="pt-BR" sz="1200" dirty="0">
                <a:hlinkClick r:id="rId3"/>
              </a:rPr>
              <a:t>Fonte: https://www.w3schools.com/css/css3_flexbox.asp</a:t>
            </a:r>
            <a:endParaRPr lang="pt-BR" sz="1200" dirty="0"/>
          </a:p>
        </p:txBody>
      </p:sp>
    </p:spTree>
    <p:extLst>
      <p:ext uri="{BB962C8B-B14F-4D97-AF65-F5344CB8AC3E}">
        <p14:creationId xmlns:p14="http://schemas.microsoft.com/office/powerpoint/2010/main" val="136251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5DFE-7BA2-D926-9B15-D4BFF3383AE2}"/>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98E41514-8461-90FC-8043-8D573760EC1E}"/>
              </a:ext>
            </a:extLst>
          </p:cNvPr>
          <p:cNvSpPr/>
          <p:nvPr/>
        </p:nvSpPr>
        <p:spPr>
          <a:xfrm>
            <a:off x="1687535" y="6467569"/>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ctangle 1">
            <a:extLst>
              <a:ext uri="{FF2B5EF4-FFF2-40B4-BE49-F238E27FC236}">
                <a16:creationId xmlns:a16="http://schemas.microsoft.com/office/drawing/2014/main" id="{48620E96-4858-CCCC-5514-4816D403D08E}"/>
              </a:ext>
            </a:extLst>
          </p:cNvPr>
          <p:cNvSpPr>
            <a:spLocks noChangeArrowheads="1"/>
          </p:cNvSpPr>
          <p:nvPr/>
        </p:nvSpPr>
        <p:spPr bwMode="auto">
          <a:xfrm>
            <a:off x="1804350" y="1371883"/>
            <a:ext cx="10849970" cy="1195142"/>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 propriedade </a:t>
            </a:r>
            <a:r>
              <a:rPr kumimoji="0" lang="pt-BR" altLang="pt-BR" sz="2400" b="1"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align-items</a:t>
            </a:r>
            <a:endParaRPr kumimoji="0" lang="pt-BR" altLang="pt-BR" sz="2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align-items</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é usada para alinhar os itens flexíveis verticalmente.</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sp>
        <p:nvSpPr>
          <p:cNvPr id="4" name="Rectangle 2">
            <a:extLst>
              <a:ext uri="{FF2B5EF4-FFF2-40B4-BE49-F238E27FC236}">
                <a16:creationId xmlns:a16="http://schemas.microsoft.com/office/drawing/2014/main" id="{29455EC3-FC70-2879-8D05-0E3471B273CD}"/>
              </a:ext>
            </a:extLst>
          </p:cNvPr>
          <p:cNvSpPr>
            <a:spLocks noChangeArrowheads="1"/>
          </p:cNvSpPr>
          <p:nvPr/>
        </p:nvSpPr>
        <p:spPr bwMode="auto">
          <a:xfrm>
            <a:off x="1745977" y="4371672"/>
            <a:ext cx="809936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pt-BR" altLang="pt-BR" sz="1600" dirty="0">
                <a:latin typeface="Verdana" panose="020B0604030504040204" pitchFamily="34" charset="0"/>
                <a:ea typeface="Verdana" panose="020B0604030504040204" pitchFamily="34" charset="0"/>
              </a:rPr>
              <a:t>Nesses exemplos, usamos um contêiner de 200 pixels de altura para demonstrar melhor a  propriedade </a:t>
            </a:r>
            <a:r>
              <a:rPr lang="pt-BR" altLang="pt-BR" sz="1600" dirty="0" err="1">
                <a:solidFill>
                  <a:srgbClr val="DC143C"/>
                </a:solidFill>
                <a:latin typeface="Verdana" panose="020B0604030504040204" pitchFamily="34" charset="0"/>
                <a:ea typeface="Verdana" panose="020B0604030504040204" pitchFamily="34" charset="0"/>
              </a:rPr>
              <a:t>align-items</a:t>
            </a:r>
            <a:r>
              <a:rPr lang="pt-BR" altLang="pt-BR" sz="1600" dirty="0">
                <a:latin typeface="Verdana" panose="020B0604030504040204" pitchFamily="34" charset="0"/>
                <a:ea typeface="Verdana" panose="020B0604030504040204" pitchFamily="34" charset="0"/>
              </a:rPr>
              <a:t>. </a:t>
            </a:r>
          </a:p>
        </p:txBody>
      </p:sp>
      <p:pic>
        <p:nvPicPr>
          <p:cNvPr id="5" name="Imagem 4">
            <a:extLst>
              <a:ext uri="{FF2B5EF4-FFF2-40B4-BE49-F238E27FC236}">
                <a16:creationId xmlns:a16="http://schemas.microsoft.com/office/drawing/2014/main" id="{67E4C35C-3A7B-8455-DE51-B2C486998967}"/>
              </a:ext>
            </a:extLst>
          </p:cNvPr>
          <p:cNvPicPr>
            <a:picLocks noChangeAspect="1"/>
          </p:cNvPicPr>
          <p:nvPr/>
        </p:nvPicPr>
        <p:blipFill rotWithShape="1">
          <a:blip r:embed="rId3"/>
          <a:srcRect l="18283" t="26855" r="16940" b="46466"/>
          <a:stretch/>
        </p:blipFill>
        <p:spPr>
          <a:xfrm>
            <a:off x="1783480" y="2567025"/>
            <a:ext cx="7897505" cy="1828800"/>
          </a:xfrm>
          <a:prstGeom prst="rect">
            <a:avLst/>
          </a:prstGeom>
        </p:spPr>
      </p:pic>
      <p:sp>
        <p:nvSpPr>
          <p:cNvPr id="6" name="Retângulo 5">
            <a:extLst>
              <a:ext uri="{FF2B5EF4-FFF2-40B4-BE49-F238E27FC236}">
                <a16:creationId xmlns:a16="http://schemas.microsoft.com/office/drawing/2014/main" id="{FE722E04-297A-88CC-2710-6F464F82AF59}"/>
              </a:ext>
            </a:extLst>
          </p:cNvPr>
          <p:cNvSpPr/>
          <p:nvPr/>
        </p:nvSpPr>
        <p:spPr>
          <a:xfrm>
            <a:off x="6096000" y="5128741"/>
            <a:ext cx="3029803" cy="1477328"/>
          </a:xfrm>
          <a:prstGeom prst="rect">
            <a:avLst/>
          </a:prstGeom>
          <a:ln>
            <a:solidFill>
              <a:srgbClr val="004494"/>
            </a:solidFill>
          </a:ln>
        </p:spPr>
        <p:txBody>
          <a:bodyPr wrap="square">
            <a:spAutoFit/>
          </a:bodyPr>
          <a:lstStyle/>
          <a:p>
            <a:r>
              <a:rPr lang="en-US" sz="1800" dirty="0">
                <a:solidFill>
                  <a:srgbClr val="A52A2A"/>
                </a:solidFill>
                <a:latin typeface="Consolas" panose="020B0609020204030204" pitchFamily="49" charset="0"/>
              </a:rPr>
              <a:t>.flex-container </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display</a:t>
            </a:r>
            <a:r>
              <a:rPr lang="en-US" sz="1800" dirty="0">
                <a:latin typeface="Consolas" panose="020B0609020204030204" pitchFamily="49" charset="0"/>
              </a:rPr>
              <a:t>:</a:t>
            </a:r>
            <a:r>
              <a:rPr lang="en-US" sz="1800" dirty="0">
                <a:solidFill>
                  <a:srgbClr val="0000CD"/>
                </a:solidFill>
                <a:latin typeface="Consolas" panose="020B0609020204030204" pitchFamily="49" charset="0"/>
              </a:rPr>
              <a:t> flex</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height</a:t>
            </a:r>
            <a:r>
              <a:rPr lang="en-US" sz="1800" dirty="0">
                <a:latin typeface="Consolas" panose="020B0609020204030204" pitchFamily="49" charset="0"/>
              </a:rPr>
              <a:t>:</a:t>
            </a:r>
            <a:r>
              <a:rPr lang="en-US" sz="1800" dirty="0">
                <a:solidFill>
                  <a:srgbClr val="0000CD"/>
                </a:solidFill>
                <a:latin typeface="Consolas" panose="020B0609020204030204" pitchFamily="49" charset="0"/>
              </a:rPr>
              <a:t> 200px</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align-items</a:t>
            </a:r>
            <a:r>
              <a:rPr lang="en-US" sz="1800" dirty="0">
                <a:latin typeface="Consolas" panose="020B0609020204030204" pitchFamily="49" charset="0"/>
              </a:rPr>
              <a:t>:</a:t>
            </a:r>
            <a:r>
              <a:rPr lang="en-US" sz="1800" dirty="0">
                <a:solidFill>
                  <a:srgbClr val="0000CD"/>
                </a:solidFill>
                <a:latin typeface="Consolas" panose="020B0609020204030204" pitchFamily="49" charset="0"/>
              </a:rPr>
              <a:t> center</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latin typeface="Consolas" panose="020B0609020204030204" pitchFamily="49" charset="0"/>
              </a:rPr>
              <a:t>}</a:t>
            </a:r>
            <a:endParaRPr lang="pt-BR" sz="1800" dirty="0"/>
          </a:p>
        </p:txBody>
      </p:sp>
    </p:spTree>
    <p:extLst>
      <p:ext uri="{BB962C8B-B14F-4D97-AF65-F5344CB8AC3E}">
        <p14:creationId xmlns:p14="http://schemas.microsoft.com/office/powerpoint/2010/main" val="170167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D6C5-0708-1CD4-62F7-2A1CEAC18A5A}"/>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0AAB18BB-1E73-1FEC-6999-F6BEDEB3BB5E}"/>
              </a:ext>
            </a:extLst>
          </p:cNvPr>
          <p:cNvSpPr/>
          <p:nvPr/>
        </p:nvSpPr>
        <p:spPr>
          <a:xfrm>
            <a:off x="1853601" y="6364342"/>
            <a:ext cx="3763916" cy="276999"/>
          </a:xfrm>
          <a:prstGeom prst="rect">
            <a:avLst/>
          </a:prstGeom>
        </p:spPr>
        <p:txBody>
          <a:bodyPr wrap="none">
            <a:spAutoFit/>
          </a:bodyPr>
          <a:lstStyle/>
          <a:p>
            <a:r>
              <a:rPr lang="pt-BR" sz="1200" dirty="0">
                <a:hlinkClick r:id="rId2"/>
              </a:rPr>
              <a:t>Fonte: https://www.w3schools.com/css/css3_flexbox.asp</a:t>
            </a:r>
            <a:endParaRPr lang="pt-BR" sz="1200" dirty="0"/>
          </a:p>
        </p:txBody>
      </p:sp>
      <p:pic>
        <p:nvPicPr>
          <p:cNvPr id="3" name="Imagem 2">
            <a:extLst>
              <a:ext uri="{FF2B5EF4-FFF2-40B4-BE49-F238E27FC236}">
                <a16:creationId xmlns:a16="http://schemas.microsoft.com/office/drawing/2014/main" id="{A9E588D9-D0BD-0B5F-F897-046DCEA76AF1}"/>
              </a:ext>
            </a:extLst>
          </p:cNvPr>
          <p:cNvPicPr>
            <a:picLocks noChangeAspect="1"/>
          </p:cNvPicPr>
          <p:nvPr/>
        </p:nvPicPr>
        <p:blipFill rotWithShape="1">
          <a:blip r:embed="rId3"/>
          <a:srcRect l="50933" t="41986" r="933" b="31135"/>
          <a:stretch/>
        </p:blipFill>
        <p:spPr>
          <a:xfrm>
            <a:off x="1880897" y="1586553"/>
            <a:ext cx="5868539" cy="1842447"/>
          </a:xfrm>
          <a:prstGeom prst="rect">
            <a:avLst/>
          </a:prstGeom>
        </p:spPr>
      </p:pic>
      <p:sp>
        <p:nvSpPr>
          <p:cNvPr id="4" name="Retângulo 3">
            <a:extLst>
              <a:ext uri="{FF2B5EF4-FFF2-40B4-BE49-F238E27FC236}">
                <a16:creationId xmlns:a16="http://schemas.microsoft.com/office/drawing/2014/main" id="{D2D7348D-AA4E-5127-9F4A-4D7D2E1C5B1C}"/>
              </a:ext>
            </a:extLst>
          </p:cNvPr>
          <p:cNvSpPr/>
          <p:nvPr/>
        </p:nvSpPr>
        <p:spPr>
          <a:xfrm>
            <a:off x="1853601" y="1217221"/>
            <a:ext cx="8238699" cy="369332"/>
          </a:xfrm>
          <a:prstGeom prst="rect">
            <a:avLst/>
          </a:prstGeom>
        </p:spPr>
        <p:txBody>
          <a:bodyPr wrap="square">
            <a:spAutoFit/>
          </a:bodyPr>
          <a:lstStyle/>
          <a:p>
            <a:r>
              <a:rPr lang="pt-BR" sz="1800" dirty="0">
                <a:latin typeface="Verdana" panose="020B0604030504040204" pitchFamily="34" charset="0"/>
              </a:rPr>
              <a:t>O valor </a:t>
            </a:r>
            <a:r>
              <a:rPr lang="pt-BR" sz="1800" i="1" dirty="0" err="1">
                <a:solidFill>
                  <a:srgbClr val="FF0000"/>
                </a:solidFill>
                <a:latin typeface="Verdana" panose="020B0604030504040204" pitchFamily="34" charset="0"/>
              </a:rPr>
              <a:t>flex</a:t>
            </a:r>
            <a:r>
              <a:rPr lang="pt-BR" sz="1800" i="1" dirty="0">
                <a:solidFill>
                  <a:srgbClr val="FF0000"/>
                </a:solidFill>
                <a:latin typeface="Verdana" panose="020B0604030504040204" pitchFamily="34" charset="0"/>
              </a:rPr>
              <a:t>-start</a:t>
            </a:r>
            <a:r>
              <a:rPr lang="pt-BR" sz="1800" dirty="0">
                <a:latin typeface="Verdana" panose="020B0604030504040204" pitchFamily="34" charset="0"/>
              </a:rPr>
              <a:t> alinha os itens </a:t>
            </a:r>
            <a:r>
              <a:rPr lang="pt-BR" sz="1800" dirty="0" err="1">
                <a:latin typeface="Verdana" panose="020B0604030504040204" pitchFamily="34" charset="0"/>
              </a:rPr>
              <a:t>flex</a:t>
            </a:r>
            <a:r>
              <a:rPr lang="pt-BR" sz="1800" dirty="0">
                <a:latin typeface="Verdana" panose="020B0604030504040204" pitchFamily="34" charset="0"/>
              </a:rPr>
              <a:t> na parte superior do contêiner:</a:t>
            </a:r>
            <a:endParaRPr lang="pt-BR" sz="1800" dirty="0"/>
          </a:p>
        </p:txBody>
      </p:sp>
      <p:sp>
        <p:nvSpPr>
          <p:cNvPr id="5" name="Retângulo 4">
            <a:extLst>
              <a:ext uri="{FF2B5EF4-FFF2-40B4-BE49-F238E27FC236}">
                <a16:creationId xmlns:a16="http://schemas.microsoft.com/office/drawing/2014/main" id="{E0C1A7E7-5097-16BB-573B-C1BFD04FC535}"/>
              </a:ext>
            </a:extLst>
          </p:cNvPr>
          <p:cNvSpPr/>
          <p:nvPr/>
        </p:nvSpPr>
        <p:spPr>
          <a:xfrm>
            <a:off x="7776732" y="1723340"/>
            <a:ext cx="3475630" cy="1323439"/>
          </a:xfrm>
          <a:prstGeom prst="rect">
            <a:avLst/>
          </a:prstGeom>
          <a:ln>
            <a:solidFill>
              <a:srgbClr val="004494"/>
            </a:solidFill>
          </a:ln>
        </p:spPr>
        <p:txBody>
          <a:bodyPr wrap="square">
            <a:spAutoFit/>
          </a:bodyPr>
          <a:lstStyle/>
          <a:p>
            <a:r>
              <a:rPr lang="en-US" sz="1600" dirty="0">
                <a:solidFill>
                  <a:srgbClr val="A52A2A"/>
                </a:solidFill>
                <a:latin typeface="Consolas" panose="020B0609020204030204" pitchFamily="49" charset="0"/>
              </a:rPr>
              <a:t>.flex-container </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display</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height</a:t>
            </a:r>
            <a:r>
              <a:rPr lang="en-US" sz="1600" dirty="0">
                <a:latin typeface="Consolas" panose="020B0609020204030204" pitchFamily="49" charset="0"/>
              </a:rPr>
              <a:t>:</a:t>
            </a:r>
            <a:r>
              <a:rPr lang="en-US" sz="1600" dirty="0">
                <a:solidFill>
                  <a:srgbClr val="0000CD"/>
                </a:solidFill>
                <a:latin typeface="Consolas" panose="020B0609020204030204" pitchFamily="49" charset="0"/>
              </a:rPr>
              <a:t> 200px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align-items</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flex-start</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latin typeface="Consolas" panose="020B0609020204030204" pitchFamily="49" charset="0"/>
              </a:rPr>
              <a:t>}</a:t>
            </a:r>
            <a:endParaRPr lang="pt-BR" sz="1600" dirty="0"/>
          </a:p>
        </p:txBody>
      </p:sp>
      <p:pic>
        <p:nvPicPr>
          <p:cNvPr id="6" name="Imagem 5">
            <a:extLst>
              <a:ext uri="{FF2B5EF4-FFF2-40B4-BE49-F238E27FC236}">
                <a16:creationId xmlns:a16="http://schemas.microsoft.com/office/drawing/2014/main" id="{5DE8F968-9E97-F2CF-3342-02B36C6370D8}"/>
              </a:ext>
            </a:extLst>
          </p:cNvPr>
          <p:cNvPicPr>
            <a:picLocks noChangeAspect="1"/>
          </p:cNvPicPr>
          <p:nvPr/>
        </p:nvPicPr>
        <p:blipFill rotWithShape="1">
          <a:blip r:embed="rId4"/>
          <a:srcRect l="50390" t="41986" r="1476" b="31135"/>
          <a:stretch/>
        </p:blipFill>
        <p:spPr>
          <a:xfrm>
            <a:off x="1880897" y="3939403"/>
            <a:ext cx="5868539" cy="1842447"/>
          </a:xfrm>
          <a:prstGeom prst="rect">
            <a:avLst/>
          </a:prstGeom>
        </p:spPr>
      </p:pic>
      <p:sp>
        <p:nvSpPr>
          <p:cNvPr id="7" name="Retângulo 6">
            <a:extLst>
              <a:ext uri="{FF2B5EF4-FFF2-40B4-BE49-F238E27FC236}">
                <a16:creationId xmlns:a16="http://schemas.microsoft.com/office/drawing/2014/main" id="{5843A2D2-707D-F732-CEF8-63C3158474FD}"/>
              </a:ext>
            </a:extLst>
          </p:cNvPr>
          <p:cNvSpPr/>
          <p:nvPr/>
        </p:nvSpPr>
        <p:spPr>
          <a:xfrm>
            <a:off x="1853601" y="3562534"/>
            <a:ext cx="10831194" cy="369332"/>
          </a:xfrm>
          <a:prstGeom prst="rect">
            <a:avLst/>
          </a:prstGeom>
        </p:spPr>
        <p:txBody>
          <a:bodyPr wrap="square">
            <a:spAutoFit/>
          </a:bodyPr>
          <a:lstStyle/>
          <a:p>
            <a:r>
              <a:rPr lang="pt-BR" sz="1800" dirty="0">
                <a:latin typeface="Verdana" panose="020B0604030504040204" pitchFamily="34" charset="0"/>
              </a:rPr>
              <a:t>O valor </a:t>
            </a:r>
            <a:r>
              <a:rPr lang="pt-BR" i="1" dirty="0"/>
              <a:t> </a:t>
            </a:r>
            <a:r>
              <a:rPr lang="pt-BR" sz="1800" i="1" dirty="0" err="1">
                <a:solidFill>
                  <a:srgbClr val="FF0000"/>
                </a:solidFill>
                <a:latin typeface="Verdana" panose="020B0604030504040204" pitchFamily="34" charset="0"/>
              </a:rPr>
              <a:t>flex-end</a:t>
            </a:r>
            <a:r>
              <a:rPr lang="pt-BR" dirty="0"/>
              <a:t>  </a:t>
            </a:r>
            <a:r>
              <a:rPr lang="pt-BR" sz="1800" dirty="0">
                <a:latin typeface="Verdana" panose="020B0604030504040204" pitchFamily="34" charset="0"/>
              </a:rPr>
              <a:t> alinha os itens flexíveis na parte inferior do contêiner:</a:t>
            </a:r>
            <a:endParaRPr lang="pt-BR" sz="1800" dirty="0"/>
          </a:p>
        </p:txBody>
      </p:sp>
      <p:sp>
        <p:nvSpPr>
          <p:cNvPr id="8" name="Retângulo 7">
            <a:extLst>
              <a:ext uri="{FF2B5EF4-FFF2-40B4-BE49-F238E27FC236}">
                <a16:creationId xmlns:a16="http://schemas.microsoft.com/office/drawing/2014/main" id="{184A935F-EF87-5C79-48FF-AE48E396A623}"/>
              </a:ext>
            </a:extLst>
          </p:cNvPr>
          <p:cNvSpPr/>
          <p:nvPr/>
        </p:nvSpPr>
        <p:spPr>
          <a:xfrm>
            <a:off x="7776732" y="4086614"/>
            <a:ext cx="3475630" cy="1323439"/>
          </a:xfrm>
          <a:prstGeom prst="rect">
            <a:avLst/>
          </a:prstGeom>
          <a:ln>
            <a:solidFill>
              <a:srgbClr val="004494"/>
            </a:solidFill>
          </a:ln>
        </p:spPr>
        <p:txBody>
          <a:bodyPr wrap="square">
            <a:spAutoFit/>
          </a:bodyPr>
          <a:lstStyle/>
          <a:p>
            <a:r>
              <a:rPr lang="en-US" sz="1600" dirty="0">
                <a:solidFill>
                  <a:srgbClr val="A52A2A"/>
                </a:solidFill>
                <a:latin typeface="Consolas" panose="020B0609020204030204" pitchFamily="49" charset="0"/>
              </a:rPr>
              <a:t>.flex-container </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display</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height</a:t>
            </a:r>
            <a:r>
              <a:rPr lang="en-US" sz="1600" dirty="0">
                <a:latin typeface="Consolas" panose="020B0609020204030204" pitchFamily="49" charset="0"/>
              </a:rPr>
              <a:t>:</a:t>
            </a:r>
            <a:r>
              <a:rPr lang="en-US" sz="1600" dirty="0">
                <a:solidFill>
                  <a:srgbClr val="0000CD"/>
                </a:solidFill>
                <a:latin typeface="Consolas" panose="020B0609020204030204" pitchFamily="49" charset="0"/>
              </a:rPr>
              <a:t> 200px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align-items</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flex-end</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209128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CE759-B5D8-98AC-5AD1-8335ED09EB4F}"/>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846F626E-9203-FF76-9855-A2C6F3EF97CE}"/>
              </a:ext>
            </a:extLst>
          </p:cNvPr>
          <p:cNvPicPr>
            <a:picLocks noChangeAspect="1"/>
          </p:cNvPicPr>
          <p:nvPr/>
        </p:nvPicPr>
        <p:blipFill rotWithShape="1">
          <a:blip r:embed="rId2"/>
          <a:srcRect l="50933" t="41389" r="1045" b="31334"/>
          <a:stretch/>
        </p:blipFill>
        <p:spPr>
          <a:xfrm>
            <a:off x="1934008" y="1559256"/>
            <a:ext cx="5854891" cy="1869744"/>
          </a:xfrm>
          <a:prstGeom prst="rect">
            <a:avLst/>
          </a:prstGeom>
        </p:spPr>
      </p:pic>
      <p:sp>
        <p:nvSpPr>
          <p:cNvPr id="3" name="Retângulo 2">
            <a:extLst>
              <a:ext uri="{FF2B5EF4-FFF2-40B4-BE49-F238E27FC236}">
                <a16:creationId xmlns:a16="http://schemas.microsoft.com/office/drawing/2014/main" id="{B95200A2-A732-4A31-3169-EB3CCC47D886}"/>
              </a:ext>
            </a:extLst>
          </p:cNvPr>
          <p:cNvSpPr/>
          <p:nvPr/>
        </p:nvSpPr>
        <p:spPr>
          <a:xfrm>
            <a:off x="1881692" y="1153150"/>
            <a:ext cx="11507340" cy="338554"/>
          </a:xfrm>
          <a:prstGeom prst="rect">
            <a:avLst/>
          </a:prstGeom>
        </p:spPr>
        <p:txBody>
          <a:bodyPr wrap="square">
            <a:spAutoFit/>
          </a:bodyPr>
          <a:lstStyle/>
          <a:p>
            <a:r>
              <a:rPr lang="pt-BR" sz="1600" dirty="0">
                <a:latin typeface="Verdana" panose="020B0604030504040204" pitchFamily="34" charset="0"/>
              </a:rPr>
              <a:t>O valor de </a:t>
            </a:r>
            <a:r>
              <a:rPr lang="pt-BR" sz="1600" i="1" dirty="0"/>
              <a:t> </a:t>
            </a:r>
            <a:r>
              <a:rPr lang="pt-BR" sz="1600" i="1" dirty="0" err="1">
                <a:solidFill>
                  <a:srgbClr val="FF0000"/>
                </a:solidFill>
                <a:latin typeface="Verdana" panose="020B0604030504040204" pitchFamily="34" charset="0"/>
              </a:rPr>
              <a:t>stretch</a:t>
            </a:r>
            <a:r>
              <a:rPr lang="pt-BR" sz="1600" dirty="0"/>
              <a:t>  </a:t>
            </a:r>
            <a:r>
              <a:rPr lang="pt-BR" sz="1600" dirty="0">
                <a:latin typeface="Verdana" panose="020B0604030504040204" pitchFamily="34" charset="0"/>
              </a:rPr>
              <a:t> estende os itens flexíveis para preencher o contêiner (isso é o padrão):</a:t>
            </a:r>
            <a:endParaRPr lang="pt-BR" sz="1600" dirty="0"/>
          </a:p>
        </p:txBody>
      </p:sp>
      <p:sp>
        <p:nvSpPr>
          <p:cNvPr id="4" name="Retângulo 3">
            <a:extLst>
              <a:ext uri="{FF2B5EF4-FFF2-40B4-BE49-F238E27FC236}">
                <a16:creationId xmlns:a16="http://schemas.microsoft.com/office/drawing/2014/main" id="{076BFA6F-3102-975F-B2CD-19C34D4A84BC}"/>
              </a:ext>
            </a:extLst>
          </p:cNvPr>
          <p:cNvSpPr/>
          <p:nvPr/>
        </p:nvSpPr>
        <p:spPr>
          <a:xfrm>
            <a:off x="7851750" y="1619176"/>
            <a:ext cx="3175379" cy="1477328"/>
          </a:xfrm>
          <a:prstGeom prst="rect">
            <a:avLst/>
          </a:prstGeom>
          <a:ln>
            <a:solidFill>
              <a:srgbClr val="004494"/>
            </a:solidFill>
          </a:ln>
        </p:spPr>
        <p:txBody>
          <a:bodyPr wrap="square">
            <a:spAutoFit/>
          </a:bodyPr>
          <a:lstStyle/>
          <a:p>
            <a:r>
              <a:rPr lang="en-US" sz="1800" dirty="0">
                <a:solidFill>
                  <a:srgbClr val="A52A2A"/>
                </a:solidFill>
                <a:latin typeface="Consolas" panose="020B0609020204030204" pitchFamily="49" charset="0"/>
              </a:rPr>
              <a:t>.flex-container </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display</a:t>
            </a:r>
            <a:r>
              <a:rPr lang="en-US" sz="1800" dirty="0">
                <a:latin typeface="Consolas" panose="020B0609020204030204" pitchFamily="49" charset="0"/>
              </a:rPr>
              <a:t>:</a:t>
            </a:r>
            <a:r>
              <a:rPr lang="en-US" sz="1800" dirty="0">
                <a:solidFill>
                  <a:srgbClr val="0000CD"/>
                </a:solidFill>
                <a:latin typeface="Consolas" panose="020B0609020204030204" pitchFamily="49" charset="0"/>
              </a:rPr>
              <a:t> flex</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height</a:t>
            </a:r>
            <a:r>
              <a:rPr lang="en-US" sz="1800" dirty="0">
                <a:latin typeface="Consolas" panose="020B0609020204030204" pitchFamily="49" charset="0"/>
              </a:rPr>
              <a:t>:</a:t>
            </a:r>
            <a:r>
              <a:rPr lang="en-US" sz="1800" dirty="0">
                <a:solidFill>
                  <a:srgbClr val="0000CD"/>
                </a:solidFill>
                <a:latin typeface="Consolas" panose="020B0609020204030204" pitchFamily="49" charset="0"/>
              </a:rPr>
              <a:t> 200px</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r>
              <a:rPr lang="en-US" sz="1800" dirty="0">
                <a:solidFill>
                  <a:srgbClr val="FF0000"/>
                </a:solidFill>
                <a:latin typeface="Consolas" panose="020B0609020204030204" pitchFamily="49" charset="0"/>
              </a:rPr>
              <a:t>  align-items</a:t>
            </a:r>
            <a:r>
              <a:rPr lang="en-US" sz="1800" dirty="0">
                <a:latin typeface="Consolas" panose="020B0609020204030204" pitchFamily="49" charset="0"/>
              </a:rPr>
              <a:t>:</a:t>
            </a:r>
            <a:r>
              <a:rPr lang="en-US" sz="1800" dirty="0">
                <a:solidFill>
                  <a:srgbClr val="0000CD"/>
                </a:solidFill>
                <a:latin typeface="Consolas" panose="020B0609020204030204" pitchFamily="49" charset="0"/>
              </a:rPr>
              <a:t> stretch</a:t>
            </a:r>
            <a:r>
              <a:rPr lang="en-US" sz="1800" dirty="0">
                <a:latin typeface="Consolas" panose="020B0609020204030204" pitchFamily="49" charset="0"/>
              </a:rPr>
              <a:t>;</a:t>
            </a:r>
            <a:br>
              <a:rPr lang="en-US" sz="1800" dirty="0">
                <a:solidFill>
                  <a:srgbClr val="FF0000"/>
                </a:solidFill>
                <a:latin typeface="Consolas" panose="020B0609020204030204" pitchFamily="49" charset="0"/>
              </a:rPr>
            </a:br>
            <a:endParaRPr lang="pt-BR" sz="1800" dirty="0"/>
          </a:p>
        </p:txBody>
      </p:sp>
      <p:pic>
        <p:nvPicPr>
          <p:cNvPr id="5" name="Imagem 4">
            <a:extLst>
              <a:ext uri="{FF2B5EF4-FFF2-40B4-BE49-F238E27FC236}">
                <a16:creationId xmlns:a16="http://schemas.microsoft.com/office/drawing/2014/main" id="{72784226-E7B1-336C-7631-E61A173744D7}"/>
              </a:ext>
            </a:extLst>
          </p:cNvPr>
          <p:cNvPicPr>
            <a:picLocks noChangeAspect="1"/>
          </p:cNvPicPr>
          <p:nvPr/>
        </p:nvPicPr>
        <p:blipFill rotWithShape="1">
          <a:blip r:embed="rId3"/>
          <a:srcRect l="51044" t="41986" r="933" b="31608"/>
          <a:stretch/>
        </p:blipFill>
        <p:spPr>
          <a:xfrm>
            <a:off x="1881314" y="4082156"/>
            <a:ext cx="5854891" cy="1810014"/>
          </a:xfrm>
          <a:prstGeom prst="rect">
            <a:avLst/>
          </a:prstGeom>
        </p:spPr>
      </p:pic>
      <p:sp>
        <p:nvSpPr>
          <p:cNvPr id="6" name="Retângulo 5">
            <a:extLst>
              <a:ext uri="{FF2B5EF4-FFF2-40B4-BE49-F238E27FC236}">
                <a16:creationId xmlns:a16="http://schemas.microsoft.com/office/drawing/2014/main" id="{D4C4349A-0D28-2C04-C8BF-F741D992E8D6}"/>
              </a:ext>
            </a:extLst>
          </p:cNvPr>
          <p:cNvSpPr/>
          <p:nvPr/>
        </p:nvSpPr>
        <p:spPr>
          <a:xfrm>
            <a:off x="1846998" y="3503070"/>
            <a:ext cx="10410968" cy="338554"/>
          </a:xfrm>
          <a:prstGeom prst="rect">
            <a:avLst/>
          </a:prstGeom>
        </p:spPr>
        <p:txBody>
          <a:bodyPr wrap="square">
            <a:spAutoFit/>
          </a:bodyPr>
          <a:lstStyle/>
          <a:p>
            <a:r>
              <a:rPr lang="pt-BR" sz="1600" dirty="0">
                <a:latin typeface="Verdana" panose="020B0604030504040204" pitchFamily="34" charset="0"/>
              </a:rPr>
              <a:t>O valor da </a:t>
            </a:r>
            <a:r>
              <a:rPr lang="pt-BR" sz="1600" i="1" dirty="0"/>
              <a:t> </a:t>
            </a:r>
            <a:r>
              <a:rPr lang="pt-BR" sz="1600" i="1" dirty="0">
                <a:solidFill>
                  <a:srgbClr val="FF0000"/>
                </a:solidFill>
                <a:latin typeface="Verdana" panose="020B0604030504040204" pitchFamily="34" charset="0"/>
              </a:rPr>
              <a:t>baseline</a:t>
            </a:r>
            <a:r>
              <a:rPr lang="pt-BR" sz="1600" i="1" dirty="0"/>
              <a:t> </a:t>
            </a:r>
            <a:r>
              <a:rPr lang="pt-BR" sz="1600" dirty="0">
                <a:latin typeface="Verdana" panose="020B0604030504040204" pitchFamily="34" charset="0"/>
              </a:rPr>
              <a:t> alinha os itens flexíveis, como suas linhas de base</a:t>
            </a:r>
            <a:endParaRPr lang="pt-BR" sz="1600" dirty="0"/>
          </a:p>
        </p:txBody>
      </p:sp>
      <p:sp>
        <p:nvSpPr>
          <p:cNvPr id="7" name="Retângulo 6">
            <a:extLst>
              <a:ext uri="{FF2B5EF4-FFF2-40B4-BE49-F238E27FC236}">
                <a16:creationId xmlns:a16="http://schemas.microsoft.com/office/drawing/2014/main" id="{A0D7C4E0-0A8B-5ECE-A29E-C60889011EBD}"/>
              </a:ext>
            </a:extLst>
          </p:cNvPr>
          <p:cNvSpPr/>
          <p:nvPr/>
        </p:nvSpPr>
        <p:spPr>
          <a:xfrm>
            <a:off x="1794201" y="5963192"/>
            <a:ext cx="4881808" cy="646331"/>
          </a:xfrm>
          <a:prstGeom prst="rect">
            <a:avLst/>
          </a:prstGeom>
        </p:spPr>
        <p:txBody>
          <a:bodyPr wrap="square">
            <a:spAutoFit/>
          </a:bodyPr>
          <a:lstStyle/>
          <a:p>
            <a:pPr algn="just"/>
            <a:r>
              <a:rPr lang="pt-BR" sz="1200" b="1" dirty="0">
                <a:latin typeface="Verdana" panose="020B0604030504040204" pitchFamily="34" charset="0"/>
              </a:rPr>
              <a:t>Nota:</a:t>
            </a:r>
            <a:r>
              <a:rPr lang="pt-BR" sz="1200" dirty="0">
                <a:latin typeface="Verdana" panose="020B0604030504040204" pitchFamily="34" charset="0"/>
              </a:rPr>
              <a:t> o exemplo usa tamanho de fonte diferente para demonstrar que os itens são alinhados pela linha de base do texto</a:t>
            </a:r>
            <a:endParaRPr lang="pt-BR" sz="1200" dirty="0"/>
          </a:p>
        </p:txBody>
      </p:sp>
      <p:sp>
        <p:nvSpPr>
          <p:cNvPr id="8" name="Retângulo 7">
            <a:extLst>
              <a:ext uri="{FF2B5EF4-FFF2-40B4-BE49-F238E27FC236}">
                <a16:creationId xmlns:a16="http://schemas.microsoft.com/office/drawing/2014/main" id="{3E17DB41-B237-D657-A80D-B29A6826F778}"/>
              </a:ext>
            </a:extLst>
          </p:cNvPr>
          <p:cNvSpPr/>
          <p:nvPr/>
        </p:nvSpPr>
        <p:spPr>
          <a:xfrm>
            <a:off x="7736205" y="4118228"/>
            <a:ext cx="2902432" cy="1323439"/>
          </a:xfrm>
          <a:prstGeom prst="rect">
            <a:avLst/>
          </a:prstGeom>
          <a:ln>
            <a:solidFill>
              <a:srgbClr val="004494"/>
            </a:solidFill>
          </a:ln>
        </p:spPr>
        <p:txBody>
          <a:bodyPr wrap="square">
            <a:spAutoFit/>
          </a:bodyPr>
          <a:lstStyle/>
          <a:p>
            <a:r>
              <a:rPr lang="en-US" sz="1600" dirty="0">
                <a:solidFill>
                  <a:srgbClr val="A52A2A"/>
                </a:solidFill>
                <a:latin typeface="Consolas" panose="020B0609020204030204" pitchFamily="49" charset="0"/>
              </a:rPr>
              <a:t>.flex-container </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display</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height</a:t>
            </a:r>
            <a:r>
              <a:rPr lang="en-US" sz="1600" dirty="0">
                <a:latin typeface="Consolas" panose="020B0609020204030204" pitchFamily="49" charset="0"/>
              </a:rPr>
              <a:t>:</a:t>
            </a:r>
            <a:r>
              <a:rPr lang="en-US" sz="1600" dirty="0">
                <a:solidFill>
                  <a:srgbClr val="0000CD"/>
                </a:solidFill>
                <a:latin typeface="Consolas" panose="020B0609020204030204" pitchFamily="49" charset="0"/>
              </a:rPr>
              <a:t> 200px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align-items</a:t>
            </a:r>
            <a:r>
              <a:rPr lang="en-US" sz="1600" dirty="0">
                <a:latin typeface="Consolas" panose="020B0609020204030204" pitchFamily="49" charset="0"/>
              </a:rPr>
              <a:t>:</a:t>
            </a:r>
            <a:r>
              <a:rPr lang="en-US" sz="1600" dirty="0">
                <a:solidFill>
                  <a:srgbClr val="0000CD"/>
                </a:solidFill>
                <a:latin typeface="Consolas" panose="020B0609020204030204" pitchFamily="49" charset="0"/>
              </a:rPr>
              <a:t> baseline</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94905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657F-9485-1D7D-B0E5-AD99130420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56CC33D-0D2C-EDAC-A809-D65B878A6462}"/>
              </a:ext>
            </a:extLst>
          </p:cNvPr>
          <p:cNvSpPr>
            <a:spLocks noChangeArrowheads="1"/>
          </p:cNvSpPr>
          <p:nvPr/>
        </p:nvSpPr>
        <p:spPr bwMode="auto">
          <a:xfrm>
            <a:off x="1987627" y="889593"/>
            <a:ext cx="8132034" cy="1102809"/>
          </a:xfrm>
          <a:prstGeom prst="rect">
            <a:avLst/>
          </a:prstGeom>
          <a:noFill/>
          <a:ln>
            <a:noFill/>
          </a:ln>
          <a:effectLst/>
        </p:spPr>
        <p:txBody>
          <a:bodyPr vert="horz" wrap="non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 propriedade </a:t>
            </a:r>
            <a:r>
              <a:rPr kumimoji="0" lang="pt-BR" altLang="pt-BR" sz="2400" b="1"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align-content</a:t>
            </a:r>
            <a:endParaRPr kumimoji="0" lang="pt-BR" altLang="pt-BR" sz="2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align-content</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é usada para alinhar as linhas flexíveis.</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pic>
        <p:nvPicPr>
          <p:cNvPr id="3" name="Imagem 2">
            <a:extLst>
              <a:ext uri="{FF2B5EF4-FFF2-40B4-BE49-F238E27FC236}">
                <a16:creationId xmlns:a16="http://schemas.microsoft.com/office/drawing/2014/main" id="{06103E7F-039F-4723-4825-F7F2C7590E9D}"/>
              </a:ext>
            </a:extLst>
          </p:cNvPr>
          <p:cNvPicPr>
            <a:picLocks noChangeAspect="1"/>
          </p:cNvPicPr>
          <p:nvPr/>
        </p:nvPicPr>
        <p:blipFill rotWithShape="1">
          <a:blip r:embed="rId2"/>
          <a:srcRect l="18358" t="24665" r="17276" b="35515"/>
          <a:stretch/>
        </p:blipFill>
        <p:spPr>
          <a:xfrm>
            <a:off x="1504919" y="2089880"/>
            <a:ext cx="7847464" cy="2729553"/>
          </a:xfrm>
          <a:prstGeom prst="rect">
            <a:avLst/>
          </a:prstGeom>
        </p:spPr>
      </p:pic>
      <p:sp>
        <p:nvSpPr>
          <p:cNvPr id="4" name="Rectangle 2">
            <a:extLst>
              <a:ext uri="{FF2B5EF4-FFF2-40B4-BE49-F238E27FC236}">
                <a16:creationId xmlns:a16="http://schemas.microsoft.com/office/drawing/2014/main" id="{598E140C-5A9D-1880-0628-66386DEDCF5F}"/>
              </a:ext>
            </a:extLst>
          </p:cNvPr>
          <p:cNvSpPr>
            <a:spLocks noChangeArrowheads="1"/>
          </p:cNvSpPr>
          <p:nvPr/>
        </p:nvSpPr>
        <p:spPr bwMode="auto">
          <a:xfrm>
            <a:off x="1411714" y="4916911"/>
            <a:ext cx="4460876"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buClrTx/>
            </a:pPr>
            <a:r>
              <a:rPr lang="pt-BR" altLang="pt-BR" sz="1400" dirty="0">
                <a:latin typeface="Verdana" panose="020B0604030504040204" pitchFamily="34" charset="0"/>
                <a:ea typeface="Verdana" panose="020B0604030504040204" pitchFamily="34" charset="0"/>
              </a:rPr>
              <a:t>Nesses exemplos, usamos um contêiner de 600 pixels de altura, com a propriedade </a:t>
            </a:r>
            <a:r>
              <a:rPr lang="pt-BR" altLang="pt-BR" sz="1400" dirty="0" err="1">
                <a:latin typeface="Verdana" panose="020B0604030504040204" pitchFamily="34" charset="0"/>
                <a:ea typeface="Verdana" panose="020B0604030504040204" pitchFamily="34" charset="0"/>
              </a:rPr>
              <a:t>flex</a:t>
            </a:r>
            <a:r>
              <a:rPr lang="pt-BR" altLang="pt-BR" sz="1400" dirty="0">
                <a:latin typeface="Verdana" panose="020B0604030504040204" pitchFamily="34" charset="0"/>
                <a:ea typeface="Verdana" panose="020B0604030504040204" pitchFamily="34" charset="0"/>
              </a:rPr>
              <a:t>-wrap configurada para quebrar</a:t>
            </a:r>
            <a:r>
              <a:rPr kumimoji="0" lang="pt-BR" altLang="pt-BR" sz="1400" b="0" i="0" u="none" strike="noStrike" cap="none" normalizeH="0" baseline="0" dirty="0">
                <a:ln>
                  <a:noFill/>
                </a:ln>
                <a:solidFill>
                  <a:srgbClr val="000000"/>
                </a:solidFill>
                <a:effectLst/>
                <a:latin typeface="Verdana" panose="020B0604030504040204" pitchFamily="34" charset="0"/>
              </a:rPr>
              <a:t> </a:t>
            </a:r>
            <a:r>
              <a:rPr lang="pt-BR" altLang="pt-BR" sz="1400" dirty="0">
                <a:latin typeface="Verdana" panose="020B0604030504040204" pitchFamily="34" charset="0"/>
                <a:ea typeface="Verdana" panose="020B0604030504040204" pitchFamily="34" charset="0"/>
              </a:rPr>
              <a:t>, para demonstrar melhor a  propriedade </a:t>
            </a:r>
            <a:r>
              <a:rPr lang="pt-BR" altLang="pt-BR" sz="1400" dirty="0" err="1">
                <a:latin typeface="Verdana" panose="020B0604030504040204" pitchFamily="34" charset="0"/>
                <a:ea typeface="Verdana" panose="020B0604030504040204" pitchFamily="34" charset="0"/>
              </a:rPr>
              <a:t>align-content</a:t>
            </a:r>
            <a:r>
              <a:rPr lang="pt-BR" altLang="pt-BR" sz="1400" dirty="0">
                <a:latin typeface="Verdana" panose="020B0604030504040204" pitchFamily="34" charset="0"/>
                <a:ea typeface="Verdana" panose="020B0604030504040204" pitchFamily="34" charset="0"/>
              </a:rPr>
              <a:t>.</a:t>
            </a:r>
          </a:p>
        </p:txBody>
      </p:sp>
      <p:sp>
        <p:nvSpPr>
          <p:cNvPr id="5" name="Retângulo 4">
            <a:extLst>
              <a:ext uri="{FF2B5EF4-FFF2-40B4-BE49-F238E27FC236}">
                <a16:creationId xmlns:a16="http://schemas.microsoft.com/office/drawing/2014/main" id="{337AF54F-8EAA-23FB-4265-322144B8A1FE}"/>
              </a:ext>
            </a:extLst>
          </p:cNvPr>
          <p:cNvSpPr/>
          <p:nvPr/>
        </p:nvSpPr>
        <p:spPr>
          <a:xfrm>
            <a:off x="5955426" y="4916911"/>
            <a:ext cx="3663392" cy="1569660"/>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height</a:t>
            </a:r>
            <a:r>
              <a:rPr lang="pt-BR" sz="1600" dirty="0">
                <a:latin typeface="Consolas" panose="020B0609020204030204" pitchFamily="49" charset="0"/>
              </a:rPr>
              <a:t>:</a:t>
            </a:r>
            <a:r>
              <a:rPr lang="pt-BR" sz="1600" dirty="0">
                <a:solidFill>
                  <a:srgbClr val="0000CD"/>
                </a:solidFill>
                <a:latin typeface="Consolas" panose="020B0609020204030204" pitchFamily="49" charset="0"/>
              </a:rPr>
              <a:t> 600px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flex</a:t>
            </a:r>
            <a:r>
              <a:rPr lang="pt-BR" sz="1600" dirty="0">
                <a:solidFill>
                  <a:srgbClr val="FF0000"/>
                </a:solidFill>
                <a:latin typeface="Consolas" panose="020B0609020204030204" pitchFamily="49" charset="0"/>
              </a:rPr>
              <a:t>-wrap</a:t>
            </a:r>
            <a:r>
              <a:rPr lang="pt-BR" sz="1600" dirty="0">
                <a:latin typeface="Consolas" panose="020B0609020204030204" pitchFamily="49" charset="0"/>
              </a:rPr>
              <a:t>:</a:t>
            </a:r>
            <a:r>
              <a:rPr lang="pt-BR" sz="1600" dirty="0">
                <a:solidFill>
                  <a:srgbClr val="0000CD"/>
                </a:solidFill>
                <a:latin typeface="Consolas" panose="020B0609020204030204" pitchFamily="49" charset="0"/>
              </a:rPr>
              <a:t> wrap</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align-content</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space-between</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298453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C3E61-5D41-45CB-EEDF-7B0B72A09985}"/>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04FD503F-E41F-D892-C080-4C9DF108FF4D}"/>
              </a:ext>
            </a:extLst>
          </p:cNvPr>
          <p:cNvPicPr>
            <a:picLocks noChangeAspect="1"/>
          </p:cNvPicPr>
          <p:nvPr/>
        </p:nvPicPr>
        <p:blipFill rotWithShape="1">
          <a:blip r:embed="rId2"/>
          <a:srcRect l="60838" t="30637" r="741" b="16202"/>
          <a:stretch/>
        </p:blipFill>
        <p:spPr>
          <a:xfrm>
            <a:off x="2033860" y="2031644"/>
            <a:ext cx="4684296" cy="3643952"/>
          </a:xfrm>
          <a:prstGeom prst="rect">
            <a:avLst/>
          </a:prstGeom>
        </p:spPr>
      </p:pic>
      <p:sp>
        <p:nvSpPr>
          <p:cNvPr id="3" name="Retângulo 2">
            <a:extLst>
              <a:ext uri="{FF2B5EF4-FFF2-40B4-BE49-F238E27FC236}">
                <a16:creationId xmlns:a16="http://schemas.microsoft.com/office/drawing/2014/main" id="{6D89A593-F621-D02C-E6C4-117061DC102A}"/>
              </a:ext>
            </a:extLst>
          </p:cNvPr>
          <p:cNvSpPr/>
          <p:nvPr/>
        </p:nvSpPr>
        <p:spPr>
          <a:xfrm>
            <a:off x="1966998" y="1286373"/>
            <a:ext cx="9644418" cy="646331"/>
          </a:xfrm>
          <a:prstGeom prst="rect">
            <a:avLst/>
          </a:prstGeom>
        </p:spPr>
        <p:txBody>
          <a:bodyPr wrap="square">
            <a:spAutoFit/>
          </a:bodyPr>
          <a:lstStyle/>
          <a:p>
            <a:r>
              <a:rPr lang="pt-BR" sz="1800" dirty="0">
                <a:latin typeface="Verdana" panose="020B0604030504040204" pitchFamily="34" charset="0"/>
              </a:rPr>
              <a:t>O valor do </a:t>
            </a:r>
            <a:r>
              <a:rPr lang="pt-BR" dirty="0"/>
              <a:t> </a:t>
            </a:r>
            <a:r>
              <a:rPr lang="pt-BR" sz="1800" dirty="0" err="1">
                <a:solidFill>
                  <a:srgbClr val="DC143C"/>
                </a:solidFill>
                <a:latin typeface="Verdana" panose="020B0604030504040204" pitchFamily="34" charset="0"/>
                <a:ea typeface="Verdana" panose="020B0604030504040204" pitchFamily="34" charset="0"/>
              </a:rPr>
              <a:t>stretch</a:t>
            </a:r>
            <a:r>
              <a:rPr lang="pt-BR" dirty="0"/>
              <a:t> </a:t>
            </a:r>
            <a:r>
              <a:rPr lang="pt-BR" sz="1800" dirty="0">
                <a:latin typeface="Verdana" panose="020B0604030504040204" pitchFamily="34" charset="0"/>
              </a:rPr>
              <a:t> estende as linhas flexíveis para ocupar o espaço restante (isso é o padrão):</a:t>
            </a:r>
            <a:endParaRPr lang="pt-BR" sz="1800" dirty="0"/>
          </a:p>
        </p:txBody>
      </p:sp>
      <p:sp>
        <p:nvSpPr>
          <p:cNvPr id="4" name="Retângulo 3">
            <a:extLst>
              <a:ext uri="{FF2B5EF4-FFF2-40B4-BE49-F238E27FC236}">
                <a16:creationId xmlns:a16="http://schemas.microsoft.com/office/drawing/2014/main" id="{789C2ECC-197C-4DCE-F91C-2546EACED3D7}"/>
              </a:ext>
            </a:extLst>
          </p:cNvPr>
          <p:cNvSpPr/>
          <p:nvPr/>
        </p:nvSpPr>
        <p:spPr>
          <a:xfrm>
            <a:off x="6906427" y="2846629"/>
            <a:ext cx="3775880" cy="1754326"/>
          </a:xfrm>
          <a:prstGeom prst="rect">
            <a:avLst/>
          </a:prstGeom>
          <a:ln>
            <a:solidFill>
              <a:srgbClr val="004494"/>
            </a:solidFill>
          </a:ln>
        </p:spPr>
        <p:txBody>
          <a:bodyPr wrap="square">
            <a:spAutoFit/>
          </a:bodyPr>
          <a:lstStyle/>
          <a:p>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flex</a:t>
            </a:r>
            <a:r>
              <a:rPr lang="pt-BR" sz="1800" dirty="0">
                <a:solidFill>
                  <a:srgbClr val="A52A2A"/>
                </a:solidFill>
                <a:latin typeface="Consolas" panose="020B0609020204030204" pitchFamily="49" charset="0"/>
              </a:rPr>
              <a:t>-container </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display</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flex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height</a:t>
            </a:r>
            <a:r>
              <a:rPr lang="pt-BR" sz="1800" dirty="0">
                <a:latin typeface="Consolas" panose="020B0609020204030204" pitchFamily="49" charset="0"/>
              </a:rPr>
              <a:t>:</a:t>
            </a:r>
            <a:r>
              <a:rPr lang="pt-BR" sz="1800" dirty="0">
                <a:solidFill>
                  <a:srgbClr val="0000CD"/>
                </a:solidFill>
                <a:latin typeface="Consolas" panose="020B0609020204030204" pitchFamily="49" charset="0"/>
              </a:rPr>
              <a:t> 600px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flex</a:t>
            </a:r>
            <a:r>
              <a:rPr lang="pt-BR" sz="1800" dirty="0">
                <a:solidFill>
                  <a:srgbClr val="FF0000"/>
                </a:solidFill>
                <a:latin typeface="Consolas" panose="020B0609020204030204" pitchFamily="49" charset="0"/>
              </a:rPr>
              <a:t>-wrap</a:t>
            </a:r>
            <a:r>
              <a:rPr lang="pt-BR" sz="1800" dirty="0">
                <a:latin typeface="Consolas" panose="020B0609020204030204" pitchFamily="49" charset="0"/>
              </a:rPr>
              <a:t>:</a:t>
            </a:r>
            <a:r>
              <a:rPr lang="pt-BR" sz="1800" dirty="0">
                <a:solidFill>
                  <a:srgbClr val="0000CD"/>
                </a:solidFill>
                <a:latin typeface="Consolas" panose="020B0609020204030204" pitchFamily="49" charset="0"/>
              </a:rPr>
              <a:t> wrap</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align-content</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stretch</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latin typeface="Consolas" panose="020B0609020204030204" pitchFamily="49" charset="0"/>
              </a:rPr>
              <a:t>}</a:t>
            </a:r>
            <a:endParaRPr lang="pt-BR" sz="1800" dirty="0"/>
          </a:p>
        </p:txBody>
      </p:sp>
    </p:spTree>
    <p:extLst>
      <p:ext uri="{BB962C8B-B14F-4D97-AF65-F5344CB8AC3E}">
        <p14:creationId xmlns:p14="http://schemas.microsoft.com/office/powerpoint/2010/main" val="127482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20C4-8621-0A36-CC9B-E2E9D96E8BC7}"/>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81F88E9C-05AA-983B-B468-7E7CC10BB889}"/>
              </a:ext>
            </a:extLst>
          </p:cNvPr>
          <p:cNvSpPr/>
          <p:nvPr/>
        </p:nvSpPr>
        <p:spPr>
          <a:xfrm>
            <a:off x="1399731" y="6299931"/>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pic>
        <p:nvPicPr>
          <p:cNvPr id="3" name="Imagem 2">
            <a:extLst>
              <a:ext uri="{FF2B5EF4-FFF2-40B4-BE49-F238E27FC236}">
                <a16:creationId xmlns:a16="http://schemas.microsoft.com/office/drawing/2014/main" id="{4DEC760E-E923-9496-448A-B464268109A2}"/>
              </a:ext>
            </a:extLst>
          </p:cNvPr>
          <p:cNvPicPr>
            <a:picLocks noChangeAspect="1"/>
          </p:cNvPicPr>
          <p:nvPr/>
        </p:nvPicPr>
        <p:blipFill rotWithShape="1">
          <a:blip r:embed="rId3"/>
          <a:srcRect l="69403" t="30439" r="600" b="16203"/>
          <a:stretch/>
        </p:blipFill>
        <p:spPr>
          <a:xfrm>
            <a:off x="3175158" y="1707037"/>
            <a:ext cx="4592471" cy="4592894"/>
          </a:xfrm>
          <a:prstGeom prst="rect">
            <a:avLst/>
          </a:prstGeom>
        </p:spPr>
      </p:pic>
      <p:sp>
        <p:nvSpPr>
          <p:cNvPr id="4" name="Retângulo 3">
            <a:extLst>
              <a:ext uri="{FF2B5EF4-FFF2-40B4-BE49-F238E27FC236}">
                <a16:creationId xmlns:a16="http://schemas.microsoft.com/office/drawing/2014/main" id="{B5917798-DF69-3F0E-026C-D0681011CAB6}"/>
              </a:ext>
            </a:extLst>
          </p:cNvPr>
          <p:cNvSpPr/>
          <p:nvPr/>
        </p:nvSpPr>
        <p:spPr>
          <a:xfrm>
            <a:off x="1936777" y="1373949"/>
            <a:ext cx="9758148" cy="369332"/>
          </a:xfrm>
          <a:prstGeom prst="rect">
            <a:avLst/>
          </a:prstGeom>
        </p:spPr>
        <p:txBody>
          <a:bodyPr wrap="square">
            <a:spAutoFit/>
          </a:bodyPr>
          <a:lstStyle/>
          <a:p>
            <a:r>
              <a:rPr lang="pt-BR" sz="1800" dirty="0">
                <a:latin typeface="Verdana" panose="020B0604030504040204" pitchFamily="34" charset="0"/>
              </a:rPr>
              <a:t>O valor </a:t>
            </a:r>
            <a:r>
              <a:rPr lang="pt-BR" sz="1800" dirty="0">
                <a:solidFill>
                  <a:srgbClr val="DC143C"/>
                </a:solidFill>
                <a:latin typeface="Verdana" panose="020B0604030504040204" pitchFamily="34" charset="0"/>
                <a:ea typeface="Verdana" panose="020B0604030504040204" pitchFamily="34" charset="0"/>
              </a:rPr>
              <a:t>center </a:t>
            </a:r>
            <a:r>
              <a:rPr lang="pt-BR" sz="1800" dirty="0">
                <a:latin typeface="Verdana" panose="020B0604030504040204" pitchFamily="34" charset="0"/>
              </a:rPr>
              <a:t>exibe as linhas flexíveis no meio do contêiner</a:t>
            </a:r>
            <a:endParaRPr lang="pt-BR" sz="1800" dirty="0"/>
          </a:p>
        </p:txBody>
      </p:sp>
      <p:sp>
        <p:nvSpPr>
          <p:cNvPr id="5" name="Retângulo 4">
            <a:extLst>
              <a:ext uri="{FF2B5EF4-FFF2-40B4-BE49-F238E27FC236}">
                <a16:creationId xmlns:a16="http://schemas.microsoft.com/office/drawing/2014/main" id="{40C6CAE4-0057-C8A8-D147-8E2FBAC3B00B}"/>
              </a:ext>
            </a:extLst>
          </p:cNvPr>
          <p:cNvSpPr/>
          <p:nvPr/>
        </p:nvSpPr>
        <p:spPr>
          <a:xfrm>
            <a:off x="7894097" y="2327331"/>
            <a:ext cx="3674360" cy="1569660"/>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height</a:t>
            </a:r>
            <a:r>
              <a:rPr lang="pt-BR" sz="1600" dirty="0">
                <a:latin typeface="Consolas" panose="020B0609020204030204" pitchFamily="49" charset="0"/>
              </a:rPr>
              <a:t>:</a:t>
            </a:r>
            <a:r>
              <a:rPr lang="pt-BR" sz="1600" dirty="0">
                <a:solidFill>
                  <a:srgbClr val="0000CD"/>
                </a:solidFill>
                <a:latin typeface="Consolas" panose="020B0609020204030204" pitchFamily="49" charset="0"/>
              </a:rPr>
              <a:t> 600px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flex</a:t>
            </a:r>
            <a:r>
              <a:rPr lang="pt-BR" sz="1600" dirty="0">
                <a:solidFill>
                  <a:srgbClr val="FF0000"/>
                </a:solidFill>
                <a:latin typeface="Consolas" panose="020B0609020204030204" pitchFamily="49" charset="0"/>
              </a:rPr>
              <a:t>-wrap</a:t>
            </a:r>
            <a:r>
              <a:rPr lang="pt-BR" sz="1600" dirty="0">
                <a:latin typeface="Consolas" panose="020B0609020204030204" pitchFamily="49" charset="0"/>
              </a:rPr>
              <a:t>:</a:t>
            </a:r>
            <a:r>
              <a:rPr lang="pt-BR" sz="1600" dirty="0">
                <a:solidFill>
                  <a:srgbClr val="0000CD"/>
                </a:solidFill>
                <a:latin typeface="Consolas" panose="020B0609020204030204" pitchFamily="49" charset="0"/>
              </a:rPr>
              <a:t> wrap</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align-content</a:t>
            </a:r>
            <a:r>
              <a:rPr lang="pt-BR" sz="1600" dirty="0">
                <a:latin typeface="Consolas" panose="020B0609020204030204" pitchFamily="49" charset="0"/>
              </a:rPr>
              <a:t>:</a:t>
            </a:r>
            <a:r>
              <a:rPr lang="pt-BR" sz="1600" dirty="0">
                <a:solidFill>
                  <a:srgbClr val="0000CD"/>
                </a:solidFill>
                <a:latin typeface="Consolas" panose="020B0609020204030204" pitchFamily="49" charset="0"/>
              </a:rPr>
              <a:t> center</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410838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F3CBC-D831-C9B8-23E0-F4D16C3FB6CD}"/>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EB44B3AC-A688-2B63-D5C7-9F4A968E0706}"/>
              </a:ext>
            </a:extLst>
          </p:cNvPr>
          <p:cNvSpPr/>
          <p:nvPr/>
        </p:nvSpPr>
        <p:spPr>
          <a:xfrm>
            <a:off x="1411704" y="6508424"/>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pic>
        <p:nvPicPr>
          <p:cNvPr id="3" name="Imagem 2">
            <a:extLst>
              <a:ext uri="{FF2B5EF4-FFF2-40B4-BE49-F238E27FC236}">
                <a16:creationId xmlns:a16="http://schemas.microsoft.com/office/drawing/2014/main" id="{E1C958D0-500A-2949-FBE8-9FC8AA0E1440}"/>
              </a:ext>
            </a:extLst>
          </p:cNvPr>
          <p:cNvPicPr>
            <a:picLocks noChangeAspect="1"/>
          </p:cNvPicPr>
          <p:nvPr/>
        </p:nvPicPr>
        <p:blipFill rotWithShape="1">
          <a:blip r:embed="rId3"/>
          <a:srcRect l="68844" t="30836" r="583" b="16203"/>
          <a:stretch/>
        </p:blipFill>
        <p:spPr>
          <a:xfrm>
            <a:off x="1803061" y="1978349"/>
            <a:ext cx="4292939" cy="4180971"/>
          </a:xfrm>
          <a:prstGeom prst="rect">
            <a:avLst/>
          </a:prstGeom>
        </p:spPr>
      </p:pic>
      <p:sp>
        <p:nvSpPr>
          <p:cNvPr id="4" name="Retângulo 3">
            <a:extLst>
              <a:ext uri="{FF2B5EF4-FFF2-40B4-BE49-F238E27FC236}">
                <a16:creationId xmlns:a16="http://schemas.microsoft.com/office/drawing/2014/main" id="{9D237135-2431-348C-1BCF-4E85BC922B6C}"/>
              </a:ext>
            </a:extLst>
          </p:cNvPr>
          <p:cNvSpPr/>
          <p:nvPr/>
        </p:nvSpPr>
        <p:spPr>
          <a:xfrm>
            <a:off x="1771561" y="1544045"/>
            <a:ext cx="7672293" cy="369332"/>
          </a:xfrm>
          <a:prstGeom prst="rect">
            <a:avLst/>
          </a:prstGeom>
        </p:spPr>
        <p:txBody>
          <a:bodyPr wrap="none">
            <a:spAutoFit/>
          </a:bodyPr>
          <a:lstStyle/>
          <a:p>
            <a:r>
              <a:rPr lang="pt-BR" sz="1800" dirty="0">
                <a:latin typeface="Verdana" panose="020B0604030504040204" pitchFamily="34" charset="0"/>
              </a:rPr>
              <a:t>O valor </a:t>
            </a:r>
            <a:r>
              <a:rPr lang="pt-BR" sz="1800" dirty="0" err="1">
                <a:solidFill>
                  <a:srgbClr val="DC143C"/>
                </a:solidFill>
                <a:latin typeface="Verdana" panose="020B0604030504040204" pitchFamily="34" charset="0"/>
                <a:ea typeface="Verdana" panose="020B0604030504040204" pitchFamily="34" charset="0"/>
              </a:rPr>
              <a:t>flex</a:t>
            </a:r>
            <a:r>
              <a:rPr lang="pt-BR" sz="1800" dirty="0">
                <a:solidFill>
                  <a:srgbClr val="DC143C"/>
                </a:solidFill>
                <a:latin typeface="Verdana" panose="020B0604030504040204" pitchFamily="34" charset="0"/>
                <a:ea typeface="Verdana" panose="020B0604030504040204" pitchFamily="34" charset="0"/>
              </a:rPr>
              <a:t>-start</a:t>
            </a:r>
            <a:r>
              <a:rPr lang="pt-BR" sz="1800" dirty="0">
                <a:latin typeface="Verdana" panose="020B0604030504040204" pitchFamily="34" charset="0"/>
              </a:rPr>
              <a:t> exibe as linhas flexíveis no início do contêiner:</a:t>
            </a:r>
            <a:endParaRPr lang="pt-BR" sz="1800" dirty="0"/>
          </a:p>
        </p:txBody>
      </p:sp>
      <p:sp>
        <p:nvSpPr>
          <p:cNvPr id="5" name="Retângulo 4">
            <a:extLst>
              <a:ext uri="{FF2B5EF4-FFF2-40B4-BE49-F238E27FC236}">
                <a16:creationId xmlns:a16="http://schemas.microsoft.com/office/drawing/2014/main" id="{4035501C-B288-6D0F-1DE1-FAE072605DCF}"/>
              </a:ext>
            </a:extLst>
          </p:cNvPr>
          <p:cNvSpPr/>
          <p:nvPr/>
        </p:nvSpPr>
        <p:spPr>
          <a:xfrm>
            <a:off x="6534163" y="2518849"/>
            <a:ext cx="3762233" cy="1754326"/>
          </a:xfrm>
          <a:prstGeom prst="rect">
            <a:avLst/>
          </a:prstGeom>
          <a:ln>
            <a:solidFill>
              <a:srgbClr val="004494"/>
            </a:solidFill>
          </a:ln>
        </p:spPr>
        <p:txBody>
          <a:bodyPr wrap="square">
            <a:spAutoFit/>
          </a:bodyPr>
          <a:lstStyle/>
          <a:p>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flex</a:t>
            </a:r>
            <a:r>
              <a:rPr lang="pt-BR" sz="1800" dirty="0">
                <a:solidFill>
                  <a:srgbClr val="A52A2A"/>
                </a:solidFill>
                <a:latin typeface="Consolas" panose="020B0609020204030204" pitchFamily="49" charset="0"/>
              </a:rPr>
              <a:t>-container </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display</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flex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height</a:t>
            </a:r>
            <a:r>
              <a:rPr lang="pt-BR" sz="1800" dirty="0">
                <a:latin typeface="Consolas" panose="020B0609020204030204" pitchFamily="49" charset="0"/>
              </a:rPr>
              <a:t>:</a:t>
            </a:r>
            <a:r>
              <a:rPr lang="pt-BR" sz="1800" dirty="0">
                <a:solidFill>
                  <a:srgbClr val="0000CD"/>
                </a:solidFill>
                <a:latin typeface="Consolas" panose="020B0609020204030204" pitchFamily="49" charset="0"/>
              </a:rPr>
              <a:t> 600px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flex</a:t>
            </a:r>
            <a:r>
              <a:rPr lang="pt-BR" sz="1800" dirty="0">
                <a:solidFill>
                  <a:srgbClr val="FF0000"/>
                </a:solidFill>
                <a:latin typeface="Consolas" panose="020B0609020204030204" pitchFamily="49" charset="0"/>
              </a:rPr>
              <a:t>-wrap</a:t>
            </a:r>
            <a:r>
              <a:rPr lang="pt-BR" sz="1800" dirty="0">
                <a:latin typeface="Consolas" panose="020B0609020204030204" pitchFamily="49" charset="0"/>
              </a:rPr>
              <a:t>:</a:t>
            </a:r>
            <a:r>
              <a:rPr lang="pt-BR" sz="1800" dirty="0">
                <a:solidFill>
                  <a:srgbClr val="0000CD"/>
                </a:solidFill>
                <a:latin typeface="Consolas" panose="020B0609020204030204" pitchFamily="49" charset="0"/>
              </a:rPr>
              <a:t> wrap</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align-content</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flex</a:t>
            </a:r>
            <a:r>
              <a:rPr lang="pt-BR" sz="1800" dirty="0">
                <a:solidFill>
                  <a:srgbClr val="0000CD"/>
                </a:solidFill>
                <a:latin typeface="Consolas" panose="020B0609020204030204" pitchFamily="49" charset="0"/>
              </a:rPr>
              <a:t>-start</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latin typeface="Consolas" panose="020B0609020204030204" pitchFamily="49" charset="0"/>
              </a:rPr>
              <a:t>}</a:t>
            </a:r>
            <a:endParaRPr lang="pt-BR" sz="1800" dirty="0"/>
          </a:p>
        </p:txBody>
      </p:sp>
    </p:spTree>
    <p:extLst>
      <p:ext uri="{BB962C8B-B14F-4D97-AF65-F5344CB8AC3E}">
        <p14:creationId xmlns:p14="http://schemas.microsoft.com/office/powerpoint/2010/main" val="367136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39EF3-D726-39C0-12F0-6235602022AF}"/>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B568038F-F662-03E9-79F8-569B64CA7694}"/>
              </a:ext>
            </a:extLst>
          </p:cNvPr>
          <p:cNvPicPr>
            <a:picLocks noChangeAspect="1"/>
          </p:cNvPicPr>
          <p:nvPr/>
        </p:nvPicPr>
        <p:blipFill rotWithShape="1">
          <a:blip r:embed="rId2"/>
          <a:srcRect l="68955" t="30836" r="806" b="16003"/>
          <a:stretch/>
        </p:blipFill>
        <p:spPr>
          <a:xfrm>
            <a:off x="1967649" y="1697439"/>
            <a:ext cx="4230365" cy="4181281"/>
          </a:xfrm>
          <a:prstGeom prst="rect">
            <a:avLst/>
          </a:prstGeom>
        </p:spPr>
      </p:pic>
      <p:sp>
        <p:nvSpPr>
          <p:cNvPr id="3" name="Retângulo 2">
            <a:extLst>
              <a:ext uri="{FF2B5EF4-FFF2-40B4-BE49-F238E27FC236}">
                <a16:creationId xmlns:a16="http://schemas.microsoft.com/office/drawing/2014/main" id="{5525AD4B-2815-7343-5BAE-3ACAF1704DFD}"/>
              </a:ext>
            </a:extLst>
          </p:cNvPr>
          <p:cNvSpPr/>
          <p:nvPr/>
        </p:nvSpPr>
        <p:spPr>
          <a:xfrm>
            <a:off x="1844819" y="1247200"/>
            <a:ext cx="7457491" cy="369332"/>
          </a:xfrm>
          <a:prstGeom prst="rect">
            <a:avLst/>
          </a:prstGeom>
        </p:spPr>
        <p:txBody>
          <a:bodyPr wrap="none">
            <a:spAutoFit/>
          </a:bodyPr>
          <a:lstStyle/>
          <a:p>
            <a:r>
              <a:rPr lang="pt-BR" sz="1800" dirty="0">
                <a:latin typeface="Verdana" panose="020B0604030504040204" pitchFamily="34" charset="0"/>
              </a:rPr>
              <a:t>O valor </a:t>
            </a:r>
            <a:r>
              <a:rPr lang="pt-BR" sz="1800" dirty="0" err="1">
                <a:solidFill>
                  <a:srgbClr val="DC143C"/>
                </a:solidFill>
                <a:latin typeface="Verdana" panose="020B0604030504040204" pitchFamily="34" charset="0"/>
                <a:ea typeface="Verdana" panose="020B0604030504040204" pitchFamily="34" charset="0"/>
              </a:rPr>
              <a:t>flex-end</a:t>
            </a:r>
            <a:r>
              <a:rPr lang="pt-BR" sz="1800" dirty="0">
                <a:latin typeface="Verdana" panose="020B0604030504040204" pitchFamily="34" charset="0"/>
              </a:rPr>
              <a:t> exibe as linhas flexíveis no final do contêiner:</a:t>
            </a:r>
            <a:endParaRPr lang="pt-BR" sz="1800" dirty="0"/>
          </a:p>
        </p:txBody>
      </p:sp>
      <p:sp>
        <p:nvSpPr>
          <p:cNvPr id="4" name="Retângulo 3">
            <a:extLst>
              <a:ext uri="{FF2B5EF4-FFF2-40B4-BE49-F238E27FC236}">
                <a16:creationId xmlns:a16="http://schemas.microsoft.com/office/drawing/2014/main" id="{EA0AE76A-4FA4-1591-9965-009FE9BBC85C}"/>
              </a:ext>
            </a:extLst>
          </p:cNvPr>
          <p:cNvSpPr/>
          <p:nvPr/>
        </p:nvSpPr>
        <p:spPr>
          <a:xfrm>
            <a:off x="6817152" y="2863022"/>
            <a:ext cx="3926006" cy="1754326"/>
          </a:xfrm>
          <a:prstGeom prst="rect">
            <a:avLst/>
          </a:prstGeom>
          <a:ln>
            <a:solidFill>
              <a:srgbClr val="004494"/>
            </a:solidFill>
          </a:ln>
        </p:spPr>
        <p:txBody>
          <a:bodyPr wrap="square">
            <a:spAutoFit/>
          </a:bodyPr>
          <a:lstStyle/>
          <a:p>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flex</a:t>
            </a:r>
            <a:r>
              <a:rPr lang="pt-BR" sz="1800" dirty="0">
                <a:solidFill>
                  <a:srgbClr val="A52A2A"/>
                </a:solidFill>
                <a:latin typeface="Consolas" panose="020B0609020204030204" pitchFamily="49" charset="0"/>
              </a:rPr>
              <a:t>-container </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display</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flex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height</a:t>
            </a:r>
            <a:r>
              <a:rPr lang="pt-BR" sz="1800" dirty="0">
                <a:latin typeface="Consolas" panose="020B0609020204030204" pitchFamily="49" charset="0"/>
              </a:rPr>
              <a:t>:</a:t>
            </a:r>
            <a:r>
              <a:rPr lang="pt-BR" sz="1800" dirty="0">
                <a:solidFill>
                  <a:srgbClr val="0000CD"/>
                </a:solidFill>
                <a:latin typeface="Consolas" panose="020B0609020204030204" pitchFamily="49" charset="0"/>
              </a:rPr>
              <a:t> 600px</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flex</a:t>
            </a:r>
            <a:r>
              <a:rPr lang="pt-BR" sz="1800" dirty="0">
                <a:solidFill>
                  <a:srgbClr val="FF0000"/>
                </a:solidFill>
                <a:latin typeface="Consolas" panose="020B0609020204030204" pitchFamily="49" charset="0"/>
              </a:rPr>
              <a:t>-wrap</a:t>
            </a:r>
            <a:r>
              <a:rPr lang="pt-BR" sz="1800" dirty="0">
                <a:latin typeface="Consolas" panose="020B0609020204030204" pitchFamily="49" charset="0"/>
              </a:rPr>
              <a:t>:</a:t>
            </a:r>
            <a:r>
              <a:rPr lang="pt-BR" sz="1800" dirty="0">
                <a:solidFill>
                  <a:srgbClr val="0000CD"/>
                </a:solidFill>
                <a:latin typeface="Consolas" panose="020B0609020204030204" pitchFamily="49" charset="0"/>
              </a:rPr>
              <a:t> wrap</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align-content</a:t>
            </a:r>
            <a:r>
              <a:rPr lang="pt-BR" sz="1800" dirty="0">
                <a:latin typeface="Consolas" panose="020B0609020204030204" pitchFamily="49" charset="0"/>
              </a:rPr>
              <a:t>:</a:t>
            </a:r>
            <a:r>
              <a:rPr lang="pt-BR" sz="1800" dirty="0">
                <a:solidFill>
                  <a:srgbClr val="0000CD"/>
                </a:solidFill>
                <a:latin typeface="Consolas" panose="020B0609020204030204" pitchFamily="49" charset="0"/>
              </a:rPr>
              <a:t> </a:t>
            </a:r>
            <a:r>
              <a:rPr lang="pt-BR" sz="1800" dirty="0" err="1">
                <a:solidFill>
                  <a:srgbClr val="0000CD"/>
                </a:solidFill>
                <a:latin typeface="Consolas" panose="020B0609020204030204" pitchFamily="49" charset="0"/>
              </a:rPr>
              <a:t>flex-end</a:t>
            </a:r>
            <a:r>
              <a:rPr lang="pt-BR" sz="1800" dirty="0">
                <a:latin typeface="Consolas" panose="020B0609020204030204" pitchFamily="49" charset="0"/>
              </a:rPr>
              <a:t>;</a:t>
            </a:r>
            <a:br>
              <a:rPr lang="pt-BR" sz="1800" dirty="0">
                <a:solidFill>
                  <a:srgbClr val="FF0000"/>
                </a:solidFill>
                <a:latin typeface="Consolas" panose="020B0609020204030204" pitchFamily="49" charset="0"/>
              </a:rPr>
            </a:br>
            <a:r>
              <a:rPr lang="pt-BR" sz="1800" dirty="0">
                <a:latin typeface="Consolas" panose="020B0609020204030204" pitchFamily="49" charset="0"/>
              </a:rPr>
              <a:t>}</a:t>
            </a:r>
            <a:endParaRPr lang="pt-BR" sz="1800" dirty="0"/>
          </a:p>
        </p:txBody>
      </p:sp>
      <p:sp>
        <p:nvSpPr>
          <p:cNvPr id="5" name="Retângulo 4">
            <a:extLst>
              <a:ext uri="{FF2B5EF4-FFF2-40B4-BE49-F238E27FC236}">
                <a16:creationId xmlns:a16="http://schemas.microsoft.com/office/drawing/2014/main" id="{F05E0524-6EDA-3752-F37A-DFECE1F437E5}"/>
              </a:ext>
            </a:extLst>
          </p:cNvPr>
          <p:cNvSpPr/>
          <p:nvPr/>
        </p:nvSpPr>
        <p:spPr>
          <a:xfrm>
            <a:off x="1010223" y="6066097"/>
            <a:ext cx="4044697" cy="276999"/>
          </a:xfrm>
          <a:prstGeom prst="rect">
            <a:avLst/>
          </a:prstGeom>
        </p:spPr>
        <p:txBody>
          <a:bodyPr wrap="none">
            <a:spAutoFit/>
          </a:bodyPr>
          <a:lstStyle/>
          <a:p>
            <a:r>
              <a:rPr lang="pt-BR" sz="1200" dirty="0">
                <a:hlinkClick r:id="rId3"/>
              </a:rPr>
              <a:t>Fonte: https://www.w3schools.com/css/css3_flexbox.asp</a:t>
            </a:r>
            <a:endParaRPr lang="pt-BR" sz="1200" dirty="0"/>
          </a:p>
        </p:txBody>
      </p:sp>
    </p:spTree>
    <p:extLst>
      <p:ext uri="{BB962C8B-B14F-4D97-AF65-F5344CB8AC3E}">
        <p14:creationId xmlns:p14="http://schemas.microsoft.com/office/powerpoint/2010/main" val="185048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359E-ACC9-0CD7-6A71-DAC301983D80}"/>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84788A11-D721-215C-F0A2-9B9F32A9B62B}"/>
              </a:ext>
            </a:extLst>
          </p:cNvPr>
          <p:cNvSpPr/>
          <p:nvPr/>
        </p:nvSpPr>
        <p:spPr>
          <a:xfrm>
            <a:off x="1976371" y="6419906"/>
            <a:ext cx="3763916" cy="276999"/>
          </a:xfrm>
          <a:prstGeom prst="rect">
            <a:avLst/>
          </a:prstGeom>
        </p:spPr>
        <p:txBody>
          <a:bodyPr wrap="none">
            <a:spAutoFit/>
          </a:bodyPr>
          <a:lstStyle/>
          <a:p>
            <a:r>
              <a:rPr lang="pt-BR" sz="1200" dirty="0">
                <a:hlinkClick r:id="rId2"/>
              </a:rPr>
              <a:t>Fonte: https://www.w3schools.com/css/css3_flexbox.asp</a:t>
            </a:r>
            <a:endParaRPr lang="pt-BR" sz="1200" dirty="0"/>
          </a:p>
        </p:txBody>
      </p:sp>
      <p:pic>
        <p:nvPicPr>
          <p:cNvPr id="3" name="Imagem 2">
            <a:extLst>
              <a:ext uri="{FF2B5EF4-FFF2-40B4-BE49-F238E27FC236}">
                <a16:creationId xmlns:a16="http://schemas.microsoft.com/office/drawing/2014/main" id="{D0EACD13-60E6-0F18-DC8B-7E2EDCF264ED}"/>
              </a:ext>
            </a:extLst>
          </p:cNvPr>
          <p:cNvPicPr>
            <a:picLocks noChangeAspect="1"/>
          </p:cNvPicPr>
          <p:nvPr/>
        </p:nvPicPr>
        <p:blipFill rotWithShape="1">
          <a:blip r:embed="rId3"/>
          <a:srcRect l="17686" t="40099" r="16941" b="19338"/>
          <a:stretch/>
        </p:blipFill>
        <p:spPr>
          <a:xfrm>
            <a:off x="1976371" y="2018658"/>
            <a:ext cx="5184210" cy="1808500"/>
          </a:xfrm>
          <a:prstGeom prst="rect">
            <a:avLst/>
          </a:prstGeom>
        </p:spPr>
      </p:pic>
      <p:sp>
        <p:nvSpPr>
          <p:cNvPr id="4" name="Retângulo 3">
            <a:extLst>
              <a:ext uri="{FF2B5EF4-FFF2-40B4-BE49-F238E27FC236}">
                <a16:creationId xmlns:a16="http://schemas.microsoft.com/office/drawing/2014/main" id="{689947E1-471F-576B-0219-097B2A7E1518}"/>
              </a:ext>
            </a:extLst>
          </p:cNvPr>
          <p:cNvSpPr/>
          <p:nvPr/>
        </p:nvSpPr>
        <p:spPr>
          <a:xfrm>
            <a:off x="1955669" y="1016298"/>
            <a:ext cx="10028825" cy="1015663"/>
          </a:xfrm>
          <a:prstGeom prst="rect">
            <a:avLst/>
          </a:prstGeom>
        </p:spPr>
        <p:txBody>
          <a:bodyPr wrap="square">
            <a:spAutoFit/>
          </a:bodyPr>
          <a:lstStyle/>
          <a:p>
            <a:r>
              <a:rPr lang="pt-BR" sz="2400" b="1" dirty="0">
                <a:latin typeface="Segoe UI" panose="020B0502040204020203" pitchFamily="34" charset="0"/>
              </a:rPr>
              <a:t>Centralização perfeita</a:t>
            </a:r>
          </a:p>
          <a:p>
            <a:r>
              <a:rPr lang="pt-BR" sz="1800" dirty="0">
                <a:latin typeface="Verdana" panose="020B0604030504040204" pitchFamily="34" charset="0"/>
              </a:rPr>
              <a:t>No exemplo a seguir, resolveremos um problema de estilo muito comum: centralização perfeita.</a:t>
            </a:r>
          </a:p>
        </p:txBody>
      </p:sp>
      <p:sp>
        <p:nvSpPr>
          <p:cNvPr id="5" name="Rectangle 1">
            <a:extLst>
              <a:ext uri="{FF2B5EF4-FFF2-40B4-BE49-F238E27FC236}">
                <a16:creationId xmlns:a16="http://schemas.microsoft.com/office/drawing/2014/main" id="{B13C2449-5DEA-4D19-D5E3-C9CFC726C61E}"/>
              </a:ext>
            </a:extLst>
          </p:cNvPr>
          <p:cNvSpPr>
            <a:spLocks noChangeArrowheads="1"/>
          </p:cNvSpPr>
          <p:nvPr/>
        </p:nvSpPr>
        <p:spPr bwMode="auto">
          <a:xfrm>
            <a:off x="1955669" y="3827158"/>
            <a:ext cx="98923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SOLUÇÃO:</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defina as propriedades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justify</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-content</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align-items</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para </a:t>
            </a:r>
            <a:r>
              <a:rPr kumimoji="0" lang="pt-BR" altLang="pt-BR" sz="1800" b="0" i="1" u="none" strike="noStrike" cap="none" normalizeH="0" baseline="0" dirty="0">
                <a:ln>
                  <a:noFill/>
                </a:ln>
                <a:solidFill>
                  <a:srgbClr val="000000"/>
                </a:solidFill>
                <a:effectLst/>
                <a:latin typeface="Verdana" panose="020B0604030504040204" pitchFamily="34" charset="0"/>
                <a:ea typeface="Verdana" panose="020B0604030504040204" pitchFamily="34" charset="0"/>
              </a:rPr>
              <a:t>centralizar,</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e o item flexível será perfeitamente centralizado:</a:t>
            </a:r>
            <a:r>
              <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sp>
        <p:nvSpPr>
          <p:cNvPr id="6" name="Retângulo 5">
            <a:extLst>
              <a:ext uri="{FF2B5EF4-FFF2-40B4-BE49-F238E27FC236}">
                <a16:creationId xmlns:a16="http://schemas.microsoft.com/office/drawing/2014/main" id="{73A3AFA6-C017-5085-BB9C-DCB4297285E8}"/>
              </a:ext>
            </a:extLst>
          </p:cNvPr>
          <p:cNvSpPr/>
          <p:nvPr/>
        </p:nvSpPr>
        <p:spPr>
          <a:xfrm>
            <a:off x="2041745" y="4699026"/>
            <a:ext cx="4104562" cy="1569660"/>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height</a:t>
            </a:r>
            <a:r>
              <a:rPr lang="pt-BR" sz="1600" dirty="0">
                <a:latin typeface="Consolas" panose="020B0609020204030204" pitchFamily="49" charset="0"/>
              </a:rPr>
              <a:t>:</a:t>
            </a:r>
            <a:r>
              <a:rPr lang="pt-BR" sz="1600" dirty="0">
                <a:solidFill>
                  <a:srgbClr val="0000CD"/>
                </a:solidFill>
                <a:latin typeface="Consolas" panose="020B0609020204030204" pitchFamily="49" charset="0"/>
              </a:rPr>
              <a:t> 300px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b="1" dirty="0">
                <a:solidFill>
                  <a:srgbClr val="FF0000"/>
                </a:solidFill>
                <a:latin typeface="Consolas" panose="020B0609020204030204" pitchFamily="49" charset="0"/>
              </a:rPr>
              <a:t>  </a:t>
            </a:r>
            <a:r>
              <a:rPr lang="pt-BR" sz="1600" b="1" dirty="0" err="1">
                <a:solidFill>
                  <a:srgbClr val="FF0000"/>
                </a:solidFill>
                <a:latin typeface="Consolas" panose="020B0609020204030204" pitchFamily="49" charset="0"/>
              </a:rPr>
              <a:t>justify-content</a:t>
            </a:r>
            <a:r>
              <a:rPr lang="pt-BR" sz="1600" b="1" dirty="0">
                <a:latin typeface="Consolas" panose="020B0609020204030204" pitchFamily="49" charset="0"/>
              </a:rPr>
              <a:t>:</a:t>
            </a:r>
            <a:r>
              <a:rPr lang="pt-BR" sz="1600" b="1" dirty="0">
                <a:solidFill>
                  <a:srgbClr val="0000CD"/>
                </a:solidFill>
                <a:latin typeface="Consolas" panose="020B0609020204030204" pitchFamily="49" charset="0"/>
              </a:rPr>
              <a:t> center</a:t>
            </a:r>
            <a:r>
              <a:rPr lang="pt-BR" sz="1600" b="1" dirty="0">
                <a:latin typeface="Consolas" panose="020B0609020204030204" pitchFamily="49" charset="0"/>
              </a:rPr>
              <a:t>;</a:t>
            </a:r>
            <a:br>
              <a:rPr lang="pt-BR" sz="1600" b="1" dirty="0">
                <a:solidFill>
                  <a:srgbClr val="FF0000"/>
                </a:solidFill>
                <a:latin typeface="Consolas" panose="020B0609020204030204" pitchFamily="49" charset="0"/>
              </a:rPr>
            </a:br>
            <a:r>
              <a:rPr lang="pt-BR" sz="1600" b="1" dirty="0">
                <a:solidFill>
                  <a:srgbClr val="FF0000"/>
                </a:solidFill>
                <a:latin typeface="Consolas" panose="020B0609020204030204" pitchFamily="49" charset="0"/>
              </a:rPr>
              <a:t>  </a:t>
            </a:r>
            <a:r>
              <a:rPr lang="pt-BR" sz="1600" b="1" dirty="0" err="1">
                <a:solidFill>
                  <a:srgbClr val="FF0000"/>
                </a:solidFill>
                <a:latin typeface="Consolas" panose="020B0609020204030204" pitchFamily="49" charset="0"/>
              </a:rPr>
              <a:t>align-items</a:t>
            </a:r>
            <a:r>
              <a:rPr lang="pt-BR" sz="1600" b="1" dirty="0">
                <a:latin typeface="Consolas" panose="020B0609020204030204" pitchFamily="49" charset="0"/>
              </a:rPr>
              <a:t>:</a:t>
            </a:r>
            <a:r>
              <a:rPr lang="pt-BR" sz="1600" b="1" dirty="0">
                <a:solidFill>
                  <a:srgbClr val="0000CD"/>
                </a:solidFill>
                <a:latin typeface="Consolas" panose="020B0609020204030204" pitchFamily="49" charset="0"/>
              </a:rPr>
              <a:t> center</a:t>
            </a:r>
            <a:r>
              <a:rPr lang="pt-BR" sz="1600" b="1" dirty="0">
                <a:latin typeface="Consolas" panose="020B0609020204030204" pitchFamily="49" charset="0"/>
              </a:rPr>
              <a:t>;</a:t>
            </a:r>
            <a:br>
              <a:rPr lang="pt-BR" sz="1600" b="1"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227440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3CF1-E3DE-E1FF-982E-AD6C649353D6}"/>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181856E9-3FE1-6379-C9F4-3917AB330CE3}"/>
              </a:ext>
            </a:extLst>
          </p:cNvPr>
          <p:cNvSpPr/>
          <p:nvPr/>
        </p:nvSpPr>
        <p:spPr>
          <a:xfrm>
            <a:off x="2175748" y="1004181"/>
            <a:ext cx="10897772" cy="461665"/>
          </a:xfrm>
          <a:prstGeom prst="rect">
            <a:avLst/>
          </a:prstGeom>
        </p:spPr>
        <p:txBody>
          <a:bodyPr wrap="square">
            <a:spAutoFit/>
          </a:bodyPr>
          <a:lstStyle/>
          <a:p>
            <a:pPr algn="just"/>
            <a:r>
              <a:rPr lang="pt-BR" sz="2400" b="1" dirty="0">
                <a:solidFill>
                  <a:srgbClr val="222222"/>
                </a:solidFill>
                <a:latin typeface="Arial" panose="020B0604020202020204" pitchFamily="34" charset="0"/>
              </a:rPr>
              <a:t>Layout FLEXBOX</a:t>
            </a:r>
            <a:endParaRPr lang="pt-BR" sz="2400" dirty="0"/>
          </a:p>
        </p:txBody>
      </p:sp>
      <p:sp>
        <p:nvSpPr>
          <p:cNvPr id="5" name="Retângulo 4">
            <a:extLst>
              <a:ext uri="{FF2B5EF4-FFF2-40B4-BE49-F238E27FC236}">
                <a16:creationId xmlns:a16="http://schemas.microsoft.com/office/drawing/2014/main" id="{A482DB3A-D2CB-5C2B-F562-0050684D0730}"/>
              </a:ext>
            </a:extLst>
          </p:cNvPr>
          <p:cNvSpPr/>
          <p:nvPr/>
        </p:nvSpPr>
        <p:spPr>
          <a:xfrm>
            <a:off x="710213" y="6328052"/>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6" name="Retângulo 5">
            <a:extLst>
              <a:ext uri="{FF2B5EF4-FFF2-40B4-BE49-F238E27FC236}">
                <a16:creationId xmlns:a16="http://schemas.microsoft.com/office/drawing/2014/main" id="{27DC22A5-8500-5275-4816-C3436DECEFB2}"/>
              </a:ext>
            </a:extLst>
          </p:cNvPr>
          <p:cNvSpPr/>
          <p:nvPr/>
        </p:nvSpPr>
        <p:spPr>
          <a:xfrm>
            <a:off x="1657524" y="1485821"/>
            <a:ext cx="9090016" cy="1529842"/>
          </a:xfrm>
          <a:prstGeom prst="rect">
            <a:avLst/>
          </a:prstGeom>
        </p:spPr>
        <p:txBody>
          <a:bodyPr wrap="square">
            <a:spAutoFit/>
          </a:bodyPr>
          <a:lstStyle/>
          <a:p>
            <a:pPr algn="just">
              <a:lnSpc>
                <a:spcPct val="150000"/>
              </a:lnSpc>
            </a:pPr>
            <a:r>
              <a:rPr lang="pt-BR" sz="1600" dirty="0">
                <a:solidFill>
                  <a:schemeClr val="tx1"/>
                </a:solidFill>
                <a:latin typeface="arial" panose="020B0604020202020204" pitchFamily="34" charset="0"/>
              </a:rPr>
              <a:t>O CSS </a:t>
            </a:r>
            <a:r>
              <a:rPr lang="pt-BR" sz="1600" dirty="0" err="1">
                <a:solidFill>
                  <a:schemeClr val="tx1"/>
                </a:solidFill>
                <a:latin typeface="arial" panose="020B0604020202020204" pitchFamily="34" charset="0"/>
              </a:rPr>
              <a:t>Flexible</a:t>
            </a:r>
            <a:r>
              <a:rPr lang="pt-BR" sz="1600" dirty="0">
                <a:solidFill>
                  <a:schemeClr val="tx1"/>
                </a:solidFill>
                <a:latin typeface="arial" panose="020B0604020202020204" pitchFamily="34" charset="0"/>
              </a:rPr>
              <a:t> Box Layout, conhecido como </a:t>
            </a:r>
            <a:r>
              <a:rPr lang="pt-BR" sz="1600" dirty="0" err="1">
                <a:solidFill>
                  <a:schemeClr val="tx1"/>
                </a:solidFill>
                <a:latin typeface="arial" panose="020B0604020202020204" pitchFamily="34" charset="0"/>
              </a:rPr>
              <a:t>Flexbox</a:t>
            </a:r>
            <a:r>
              <a:rPr lang="pt-BR" sz="1600" dirty="0">
                <a:solidFill>
                  <a:schemeClr val="tx1"/>
                </a:solidFill>
                <a:latin typeface="arial" panose="020B0604020202020204" pitchFamily="34" charset="0"/>
              </a:rPr>
              <a:t>, é um modelo de layout da Web CSS3. Está no estágio de recomendação de candidatos do W3C. O layout flexível permite que os elementos responsivos dentro de um contêiner sejam organizados automaticamente, dependendo do tamanho da tela.</a:t>
            </a:r>
            <a:endParaRPr lang="pt-BR" sz="1600" dirty="0">
              <a:solidFill>
                <a:schemeClr val="tx1"/>
              </a:solidFill>
            </a:endParaRPr>
          </a:p>
        </p:txBody>
      </p:sp>
      <p:pic>
        <p:nvPicPr>
          <p:cNvPr id="7" name="Picture 2" descr="CSS Flexbox - Um Guia Interativo (Parte 1 - Containers) - Blog da ...">
            <a:extLst>
              <a:ext uri="{FF2B5EF4-FFF2-40B4-BE49-F238E27FC236}">
                <a16:creationId xmlns:a16="http://schemas.microsoft.com/office/drawing/2014/main" id="{C510CA5F-A6AE-CA57-B93F-0F04FD5B2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878" y="3290893"/>
            <a:ext cx="4433168" cy="25629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2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CA46-5109-2280-DA51-C4A7B3683904}"/>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59E25495-A543-3B2B-538C-A5DED28C455B}"/>
              </a:ext>
            </a:extLst>
          </p:cNvPr>
          <p:cNvPicPr>
            <a:picLocks noChangeAspect="1"/>
          </p:cNvPicPr>
          <p:nvPr/>
        </p:nvPicPr>
        <p:blipFill rotWithShape="1">
          <a:blip r:embed="rId2"/>
          <a:srcRect t="7694"/>
          <a:stretch/>
        </p:blipFill>
        <p:spPr>
          <a:xfrm>
            <a:off x="6234916" y="1950620"/>
            <a:ext cx="3337105" cy="4638929"/>
          </a:xfrm>
          <a:prstGeom prst="rect">
            <a:avLst/>
          </a:prstGeom>
        </p:spPr>
      </p:pic>
      <p:sp>
        <p:nvSpPr>
          <p:cNvPr id="3" name="CaixaDeTexto 2">
            <a:extLst>
              <a:ext uri="{FF2B5EF4-FFF2-40B4-BE49-F238E27FC236}">
                <a16:creationId xmlns:a16="http://schemas.microsoft.com/office/drawing/2014/main" id="{860515CC-716E-6FB4-8E91-4FABE4FAC80C}"/>
              </a:ext>
            </a:extLst>
          </p:cNvPr>
          <p:cNvSpPr txBox="1"/>
          <p:nvPr/>
        </p:nvSpPr>
        <p:spPr>
          <a:xfrm>
            <a:off x="1999824" y="999127"/>
            <a:ext cx="4564371" cy="400110"/>
          </a:xfrm>
          <a:prstGeom prst="rect">
            <a:avLst/>
          </a:prstGeom>
          <a:noFill/>
        </p:spPr>
        <p:txBody>
          <a:bodyPr wrap="square">
            <a:spAutoFit/>
          </a:bodyPr>
          <a:lstStyle/>
          <a:p>
            <a:pPr algn="ctr"/>
            <a:r>
              <a:rPr lang="pt-BR" sz="2000" b="1" dirty="0">
                <a:solidFill>
                  <a:srgbClr val="FF0000"/>
                </a:solidFill>
                <a:latin typeface="Segoe UI" panose="020B0502040204020203" pitchFamily="34" charset="0"/>
              </a:rPr>
              <a:t>Criar os layouts usando </a:t>
            </a:r>
            <a:r>
              <a:rPr lang="pt-BR" sz="2000" b="1" dirty="0" err="1">
                <a:solidFill>
                  <a:srgbClr val="FF0000"/>
                </a:solidFill>
                <a:latin typeface="Segoe UI" panose="020B0502040204020203" pitchFamily="34" charset="0"/>
              </a:rPr>
              <a:t>flexbox</a:t>
            </a:r>
            <a:endParaRPr lang="pt-BR" sz="2000" b="1" dirty="0">
              <a:solidFill>
                <a:srgbClr val="FF0000"/>
              </a:solidFill>
              <a:latin typeface="Segoe UI" panose="020B0502040204020203" pitchFamily="34" charset="0"/>
            </a:endParaRPr>
          </a:p>
        </p:txBody>
      </p:sp>
      <p:pic>
        <p:nvPicPr>
          <p:cNvPr id="4" name="Imagem 3">
            <a:extLst>
              <a:ext uri="{FF2B5EF4-FFF2-40B4-BE49-F238E27FC236}">
                <a16:creationId xmlns:a16="http://schemas.microsoft.com/office/drawing/2014/main" id="{7092D126-9C64-BF38-519D-09122F245A7D}"/>
              </a:ext>
            </a:extLst>
          </p:cNvPr>
          <p:cNvPicPr>
            <a:picLocks noChangeAspect="1"/>
          </p:cNvPicPr>
          <p:nvPr/>
        </p:nvPicPr>
        <p:blipFill>
          <a:blip r:embed="rId3"/>
          <a:stretch>
            <a:fillRect/>
          </a:stretch>
        </p:blipFill>
        <p:spPr>
          <a:xfrm>
            <a:off x="2397750" y="2872057"/>
            <a:ext cx="3563319" cy="2586706"/>
          </a:xfrm>
          <a:prstGeom prst="rect">
            <a:avLst/>
          </a:prstGeom>
        </p:spPr>
      </p:pic>
      <p:sp>
        <p:nvSpPr>
          <p:cNvPr id="5" name="CaixaDeTexto 4">
            <a:extLst>
              <a:ext uri="{FF2B5EF4-FFF2-40B4-BE49-F238E27FC236}">
                <a16:creationId xmlns:a16="http://schemas.microsoft.com/office/drawing/2014/main" id="{83360861-CF60-71A8-613A-18065A808BEC}"/>
              </a:ext>
            </a:extLst>
          </p:cNvPr>
          <p:cNvSpPr txBox="1"/>
          <p:nvPr/>
        </p:nvSpPr>
        <p:spPr>
          <a:xfrm>
            <a:off x="2594295" y="2471947"/>
            <a:ext cx="2746900" cy="400110"/>
          </a:xfrm>
          <a:prstGeom prst="rect">
            <a:avLst/>
          </a:prstGeom>
          <a:noFill/>
        </p:spPr>
        <p:txBody>
          <a:bodyPr wrap="square">
            <a:spAutoFit/>
          </a:bodyPr>
          <a:lstStyle/>
          <a:p>
            <a:pPr algn="ctr"/>
            <a:r>
              <a:rPr lang="pt-BR" sz="2000" b="1" dirty="0">
                <a:latin typeface="Segoe UI" panose="020B0502040204020203" pitchFamily="34" charset="0"/>
              </a:rPr>
              <a:t>Layout 01</a:t>
            </a:r>
          </a:p>
        </p:txBody>
      </p:sp>
      <p:sp>
        <p:nvSpPr>
          <p:cNvPr id="6" name="CaixaDeTexto 5">
            <a:extLst>
              <a:ext uri="{FF2B5EF4-FFF2-40B4-BE49-F238E27FC236}">
                <a16:creationId xmlns:a16="http://schemas.microsoft.com/office/drawing/2014/main" id="{1393BD55-82D7-4657-845C-A792A6A35B7A}"/>
              </a:ext>
            </a:extLst>
          </p:cNvPr>
          <p:cNvSpPr txBox="1"/>
          <p:nvPr/>
        </p:nvSpPr>
        <p:spPr>
          <a:xfrm>
            <a:off x="6413274" y="1550510"/>
            <a:ext cx="2746900" cy="400110"/>
          </a:xfrm>
          <a:prstGeom prst="rect">
            <a:avLst/>
          </a:prstGeom>
          <a:noFill/>
        </p:spPr>
        <p:txBody>
          <a:bodyPr wrap="square">
            <a:spAutoFit/>
          </a:bodyPr>
          <a:lstStyle/>
          <a:p>
            <a:pPr algn="ctr"/>
            <a:r>
              <a:rPr lang="pt-BR" sz="2000" b="1" dirty="0">
                <a:latin typeface="Segoe UI" panose="020B0502040204020203" pitchFamily="34" charset="0"/>
              </a:rPr>
              <a:t>Layout 02</a:t>
            </a:r>
          </a:p>
        </p:txBody>
      </p:sp>
    </p:spTree>
    <p:extLst>
      <p:ext uri="{BB962C8B-B14F-4D97-AF65-F5344CB8AC3E}">
        <p14:creationId xmlns:p14="http://schemas.microsoft.com/office/powerpoint/2010/main" val="754790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217A-7E50-863B-07AA-6E42A4F99894}"/>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864823B1-404F-A9D1-B08D-F56E3CB69C39}"/>
              </a:ext>
            </a:extLst>
          </p:cNvPr>
          <p:cNvSpPr/>
          <p:nvPr/>
        </p:nvSpPr>
        <p:spPr>
          <a:xfrm>
            <a:off x="1032883" y="6452239"/>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CFBEF525-2FD4-DF55-7772-FC52FDA069E3}"/>
              </a:ext>
            </a:extLst>
          </p:cNvPr>
          <p:cNvSpPr/>
          <p:nvPr/>
        </p:nvSpPr>
        <p:spPr>
          <a:xfrm>
            <a:off x="1707671" y="1698532"/>
            <a:ext cx="1912507" cy="1754326"/>
          </a:xfrm>
          <a:prstGeom prst="rect">
            <a:avLst/>
          </a:prstGeom>
        </p:spPr>
        <p:txBody>
          <a:bodyPr wrap="square">
            <a:spAutoFit/>
          </a:bodyPr>
          <a:lstStyle/>
          <a:p>
            <a:pPr>
              <a:buFont typeface="Arial" panose="020B0604020202020204" pitchFamily="34" charset="0"/>
              <a:buChar char="•"/>
            </a:pPr>
            <a:r>
              <a:rPr lang="en-US" sz="1800" b="1" dirty="0">
                <a:solidFill>
                  <a:schemeClr val="tx1"/>
                </a:solidFill>
                <a:latin typeface="consolas" panose="020B0609020204030204" pitchFamily="49" charset="0"/>
              </a:rPr>
              <a:t>order</a:t>
            </a:r>
          </a:p>
          <a:p>
            <a:pPr>
              <a:buFont typeface="Arial" panose="020B0604020202020204" pitchFamily="34" charset="0"/>
              <a:buChar char="•"/>
            </a:pPr>
            <a:r>
              <a:rPr lang="en-US" sz="1800" b="1" dirty="0">
                <a:solidFill>
                  <a:schemeClr val="tx1"/>
                </a:solidFill>
                <a:latin typeface="consolas" panose="020B0609020204030204" pitchFamily="49" charset="0"/>
              </a:rPr>
              <a:t>flex-grow</a:t>
            </a:r>
          </a:p>
          <a:p>
            <a:pPr>
              <a:buFont typeface="Arial" panose="020B0604020202020204" pitchFamily="34" charset="0"/>
              <a:buChar char="•"/>
            </a:pPr>
            <a:r>
              <a:rPr lang="en-US" sz="1800" b="1" dirty="0">
                <a:solidFill>
                  <a:schemeClr val="tx1"/>
                </a:solidFill>
                <a:latin typeface="consolas" panose="020B0609020204030204" pitchFamily="49" charset="0"/>
              </a:rPr>
              <a:t>flex-shrink</a:t>
            </a:r>
          </a:p>
          <a:p>
            <a:pPr>
              <a:buFont typeface="Arial" panose="020B0604020202020204" pitchFamily="34" charset="0"/>
              <a:buChar char="•"/>
            </a:pPr>
            <a:r>
              <a:rPr lang="en-US" sz="1800" b="1" dirty="0">
                <a:solidFill>
                  <a:schemeClr val="tx1"/>
                </a:solidFill>
                <a:latin typeface="consolas" panose="020B0609020204030204" pitchFamily="49" charset="0"/>
              </a:rPr>
              <a:t>flex-basis</a:t>
            </a:r>
          </a:p>
          <a:p>
            <a:pPr>
              <a:buFont typeface="Arial" panose="020B0604020202020204" pitchFamily="34" charset="0"/>
              <a:buChar char="•"/>
            </a:pPr>
            <a:r>
              <a:rPr lang="en-US" sz="1800" b="1" dirty="0">
                <a:solidFill>
                  <a:schemeClr val="tx1"/>
                </a:solidFill>
                <a:latin typeface="consolas" panose="020B0609020204030204" pitchFamily="49" charset="0"/>
              </a:rPr>
              <a:t>flex</a:t>
            </a:r>
          </a:p>
          <a:p>
            <a:pPr>
              <a:buFont typeface="Arial" panose="020B0604020202020204" pitchFamily="34" charset="0"/>
              <a:buChar char="•"/>
            </a:pPr>
            <a:r>
              <a:rPr lang="en-US" sz="1800" b="1" dirty="0">
                <a:solidFill>
                  <a:schemeClr val="tx1"/>
                </a:solidFill>
                <a:latin typeface="consolas" panose="020B0609020204030204" pitchFamily="49" charset="0"/>
              </a:rPr>
              <a:t>align-self</a:t>
            </a:r>
            <a:endParaRPr lang="pt-BR" dirty="0"/>
          </a:p>
        </p:txBody>
      </p:sp>
      <p:sp>
        <p:nvSpPr>
          <p:cNvPr id="4" name="Retângulo 3">
            <a:extLst>
              <a:ext uri="{FF2B5EF4-FFF2-40B4-BE49-F238E27FC236}">
                <a16:creationId xmlns:a16="http://schemas.microsoft.com/office/drawing/2014/main" id="{62B38B70-08D6-6655-DEA2-7AFC757B3FDA}"/>
              </a:ext>
            </a:extLst>
          </p:cNvPr>
          <p:cNvSpPr/>
          <p:nvPr/>
        </p:nvSpPr>
        <p:spPr>
          <a:xfrm>
            <a:off x="1817658" y="1189176"/>
            <a:ext cx="6603090" cy="461665"/>
          </a:xfrm>
          <a:prstGeom prst="rect">
            <a:avLst/>
          </a:prstGeom>
        </p:spPr>
        <p:txBody>
          <a:bodyPr wrap="none">
            <a:spAutoFit/>
          </a:bodyPr>
          <a:lstStyle/>
          <a:p>
            <a:r>
              <a:rPr lang="pt-BR" sz="2400" b="1" dirty="0">
                <a:highlight>
                  <a:srgbClr val="FFFF00"/>
                </a:highlight>
                <a:latin typeface="Verdana" panose="020B0604030504040204" pitchFamily="34" charset="0"/>
              </a:rPr>
              <a:t>As propriedades do item flexível são:</a:t>
            </a:r>
            <a:endParaRPr lang="pt-BR" sz="2400" b="1" dirty="0">
              <a:highlight>
                <a:srgbClr val="FFFF00"/>
              </a:highlight>
            </a:endParaRPr>
          </a:p>
        </p:txBody>
      </p:sp>
      <p:sp>
        <p:nvSpPr>
          <p:cNvPr id="5" name="Rectangle 1">
            <a:extLst>
              <a:ext uri="{FF2B5EF4-FFF2-40B4-BE49-F238E27FC236}">
                <a16:creationId xmlns:a16="http://schemas.microsoft.com/office/drawing/2014/main" id="{4A158B83-0D72-023D-C02D-E08293300723}"/>
              </a:ext>
            </a:extLst>
          </p:cNvPr>
          <p:cNvSpPr>
            <a:spLocks noChangeArrowheads="1"/>
          </p:cNvSpPr>
          <p:nvPr/>
        </p:nvSpPr>
        <p:spPr bwMode="auto">
          <a:xfrm>
            <a:off x="1707671" y="3548240"/>
            <a:ext cx="716574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pt-BR" altLang="pt-BR" sz="1800" dirty="0">
                <a:latin typeface="Verdana" panose="020B0604030504040204" pitchFamily="34" charset="0"/>
                <a:ea typeface="Verdana" panose="020B0604030504040204" pitchFamily="34" charset="0"/>
              </a:rPr>
              <a:t>A  propriedade </a:t>
            </a:r>
            <a:r>
              <a:rPr lang="pt-BR" altLang="pt-BR" sz="1800" dirty="0" err="1">
                <a:solidFill>
                  <a:srgbClr val="FF0000"/>
                </a:solidFill>
                <a:latin typeface="Verdana" panose="020B0604030504040204" pitchFamily="34" charset="0"/>
                <a:ea typeface="Verdana" panose="020B0604030504040204" pitchFamily="34" charset="0"/>
              </a:rPr>
              <a:t>order</a:t>
            </a:r>
            <a:r>
              <a:rPr lang="pt-BR" altLang="pt-BR" sz="1800" dirty="0">
                <a:latin typeface="Verdana" panose="020B0604030504040204" pitchFamily="34" charset="0"/>
                <a:ea typeface="Verdana" panose="020B0604030504040204" pitchFamily="34" charset="0"/>
              </a:rPr>
              <a:t> especifica a ordem dos itens flexíveis. </a:t>
            </a:r>
          </a:p>
        </p:txBody>
      </p:sp>
      <p:pic>
        <p:nvPicPr>
          <p:cNvPr id="6" name="Imagem 5">
            <a:extLst>
              <a:ext uri="{FF2B5EF4-FFF2-40B4-BE49-F238E27FC236}">
                <a16:creationId xmlns:a16="http://schemas.microsoft.com/office/drawing/2014/main" id="{DED1D3CA-28C7-243D-ABE0-B8E089ACA937}"/>
              </a:ext>
            </a:extLst>
          </p:cNvPr>
          <p:cNvPicPr>
            <a:picLocks noChangeAspect="1"/>
          </p:cNvPicPr>
          <p:nvPr/>
        </p:nvPicPr>
        <p:blipFill rotWithShape="1">
          <a:blip r:embed="rId3"/>
          <a:srcRect l="18918" t="48595" r="33731" b="38528"/>
          <a:stretch/>
        </p:blipFill>
        <p:spPr>
          <a:xfrm>
            <a:off x="1116322" y="4035750"/>
            <a:ext cx="5773003" cy="882651"/>
          </a:xfrm>
          <a:prstGeom prst="rect">
            <a:avLst/>
          </a:prstGeom>
          <a:ln>
            <a:solidFill>
              <a:srgbClr val="004494"/>
            </a:solidFill>
          </a:ln>
        </p:spPr>
      </p:pic>
      <p:sp>
        <p:nvSpPr>
          <p:cNvPr id="7" name="Retângulo 6">
            <a:extLst>
              <a:ext uri="{FF2B5EF4-FFF2-40B4-BE49-F238E27FC236}">
                <a16:creationId xmlns:a16="http://schemas.microsoft.com/office/drawing/2014/main" id="{1DD685A9-AC8D-71A3-C24F-E63CC4A91E73}"/>
              </a:ext>
            </a:extLst>
          </p:cNvPr>
          <p:cNvSpPr/>
          <p:nvPr/>
        </p:nvSpPr>
        <p:spPr>
          <a:xfrm>
            <a:off x="1032883" y="5131961"/>
            <a:ext cx="5773003" cy="738664"/>
          </a:xfrm>
          <a:prstGeom prst="rect">
            <a:avLst/>
          </a:prstGeom>
        </p:spPr>
        <p:txBody>
          <a:bodyPr wrap="square">
            <a:spAutoFit/>
          </a:bodyPr>
          <a:lstStyle/>
          <a:p>
            <a:r>
              <a:rPr lang="pt-BR" sz="1400" dirty="0">
                <a:latin typeface="Verdana" panose="020B0604030504040204" pitchFamily="34" charset="0"/>
              </a:rPr>
              <a:t>O primeiro item flexível no código não precisa aparecer como o primeiro item no layout.</a:t>
            </a:r>
          </a:p>
          <a:p>
            <a:r>
              <a:rPr lang="pt-BR" sz="1400" dirty="0">
                <a:latin typeface="Verdana" panose="020B0604030504040204" pitchFamily="34" charset="0"/>
              </a:rPr>
              <a:t>O valor do pedido deve ser um número, o valor padrão é 0.</a:t>
            </a:r>
          </a:p>
        </p:txBody>
      </p:sp>
      <p:sp>
        <p:nvSpPr>
          <p:cNvPr id="8" name="Retângulo 7">
            <a:extLst>
              <a:ext uri="{FF2B5EF4-FFF2-40B4-BE49-F238E27FC236}">
                <a16:creationId xmlns:a16="http://schemas.microsoft.com/office/drawing/2014/main" id="{CC673449-1AC7-1C40-D425-B8EB4AC0BFA6}"/>
              </a:ext>
            </a:extLst>
          </p:cNvPr>
          <p:cNvSpPr/>
          <p:nvPr/>
        </p:nvSpPr>
        <p:spPr>
          <a:xfrm>
            <a:off x="7044270" y="4035750"/>
            <a:ext cx="3244950" cy="1384995"/>
          </a:xfrm>
          <a:prstGeom prst="rect">
            <a:avLst/>
          </a:prstGeom>
          <a:ln>
            <a:solidFill>
              <a:srgbClr val="004494"/>
            </a:solidFill>
          </a:ln>
        </p:spPr>
        <p:txBody>
          <a:bodyPr wrap="square">
            <a:spAutoFit/>
          </a:bodyPr>
          <a:lstStyle/>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class</a:t>
            </a:r>
            <a:r>
              <a:rPr lang="en-US" sz="1400" dirty="0">
                <a:solidFill>
                  <a:srgbClr val="0000CD"/>
                </a:solidFill>
                <a:latin typeface="Consolas" panose="020B0609020204030204" pitchFamily="49" charset="0"/>
              </a:rPr>
              <a:t>="flex-container"&gt;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="order: 3"&gt;</a:t>
            </a:r>
            <a:r>
              <a:rPr lang="en-US" sz="1400" dirty="0">
                <a:latin typeface="Consolas" panose="020B0609020204030204" pitchFamily="49" charset="0"/>
              </a:rPr>
              <a:t>1</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="order: 2"&gt;</a:t>
            </a:r>
            <a:r>
              <a:rPr lang="en-US" sz="1400" dirty="0">
                <a:latin typeface="Consolas" panose="020B0609020204030204" pitchFamily="49" charset="0"/>
              </a:rPr>
              <a:t>2</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="order: 4"&gt;</a:t>
            </a:r>
            <a:r>
              <a:rPr lang="en-US" sz="1400" dirty="0">
                <a:latin typeface="Consolas" panose="020B0609020204030204" pitchFamily="49" charset="0"/>
              </a:rPr>
              <a:t>3</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="order: 1"&gt;</a:t>
            </a:r>
            <a:r>
              <a:rPr lang="en-US" sz="1400" dirty="0">
                <a:latin typeface="Consolas" panose="020B0609020204030204" pitchFamily="49" charset="0"/>
              </a:rPr>
              <a:t>4</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endParaRPr lang="pt-BR" sz="1400" dirty="0"/>
          </a:p>
        </p:txBody>
      </p:sp>
    </p:spTree>
    <p:extLst>
      <p:ext uri="{BB962C8B-B14F-4D97-AF65-F5344CB8AC3E}">
        <p14:creationId xmlns:p14="http://schemas.microsoft.com/office/powerpoint/2010/main" val="318693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A86E-B423-2920-B600-1489212D8283}"/>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29C4E737-FBAE-C7B3-BD27-7E68BFCDFDF7}"/>
              </a:ext>
            </a:extLst>
          </p:cNvPr>
          <p:cNvSpPr/>
          <p:nvPr/>
        </p:nvSpPr>
        <p:spPr>
          <a:xfrm>
            <a:off x="1139924" y="6574478"/>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4302E44A-F4AF-C9BE-4122-9B5EC70341B0}"/>
              </a:ext>
            </a:extLst>
          </p:cNvPr>
          <p:cNvSpPr/>
          <p:nvPr/>
        </p:nvSpPr>
        <p:spPr>
          <a:xfrm>
            <a:off x="1447647" y="1589770"/>
            <a:ext cx="3171061" cy="400110"/>
          </a:xfrm>
          <a:prstGeom prst="rect">
            <a:avLst/>
          </a:prstGeom>
        </p:spPr>
        <p:txBody>
          <a:bodyPr wrap="none">
            <a:spAutoFit/>
          </a:bodyPr>
          <a:lstStyle/>
          <a:p>
            <a:r>
              <a:rPr lang="pt-BR" sz="2000" b="1" dirty="0">
                <a:latin typeface="Segoe UI" panose="020B0502040204020203" pitchFamily="34" charset="0"/>
              </a:rPr>
              <a:t>A propriedade </a:t>
            </a:r>
            <a:r>
              <a:rPr lang="pt-BR" sz="2000" b="1" dirty="0" err="1">
                <a:latin typeface="Segoe UI" panose="020B0502040204020203" pitchFamily="34" charset="0"/>
              </a:rPr>
              <a:t>flex-grow</a:t>
            </a:r>
            <a:endParaRPr lang="pt-BR" sz="2000" b="1" dirty="0">
              <a:latin typeface="Segoe UI" panose="020B0502040204020203" pitchFamily="34" charset="0"/>
            </a:endParaRPr>
          </a:p>
        </p:txBody>
      </p:sp>
      <p:sp>
        <p:nvSpPr>
          <p:cNvPr id="4" name="Rectangle 1">
            <a:extLst>
              <a:ext uri="{FF2B5EF4-FFF2-40B4-BE49-F238E27FC236}">
                <a16:creationId xmlns:a16="http://schemas.microsoft.com/office/drawing/2014/main" id="{81E53E68-742A-5362-D823-3EE2DDDCDB08}"/>
              </a:ext>
            </a:extLst>
          </p:cNvPr>
          <p:cNvSpPr>
            <a:spLocks noChangeArrowheads="1"/>
          </p:cNvSpPr>
          <p:nvPr/>
        </p:nvSpPr>
        <p:spPr bwMode="auto">
          <a:xfrm>
            <a:off x="1447648" y="2197787"/>
            <a:ext cx="10087649"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flex-grow</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especifica quanto um item flexível crescerá em relação ao restante dos itens flexíveis.</a:t>
            </a:r>
            <a:r>
              <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pic>
        <p:nvPicPr>
          <p:cNvPr id="5" name="Imagem 4">
            <a:extLst>
              <a:ext uri="{FF2B5EF4-FFF2-40B4-BE49-F238E27FC236}">
                <a16:creationId xmlns:a16="http://schemas.microsoft.com/office/drawing/2014/main" id="{5EE9413E-D3EB-75DD-E09D-003CD1ED962A}"/>
              </a:ext>
            </a:extLst>
          </p:cNvPr>
          <p:cNvPicPr>
            <a:picLocks noChangeAspect="1"/>
          </p:cNvPicPr>
          <p:nvPr/>
        </p:nvPicPr>
        <p:blipFill rotWithShape="1">
          <a:blip r:embed="rId3"/>
          <a:srcRect l="18470" t="29323" r="17500" b="57815"/>
          <a:stretch/>
        </p:blipFill>
        <p:spPr>
          <a:xfrm>
            <a:off x="1447647" y="2859365"/>
            <a:ext cx="10087650" cy="1139269"/>
          </a:xfrm>
          <a:prstGeom prst="rect">
            <a:avLst/>
          </a:prstGeom>
        </p:spPr>
      </p:pic>
      <p:sp>
        <p:nvSpPr>
          <p:cNvPr id="6" name="Retângulo 5">
            <a:extLst>
              <a:ext uri="{FF2B5EF4-FFF2-40B4-BE49-F238E27FC236}">
                <a16:creationId xmlns:a16="http://schemas.microsoft.com/office/drawing/2014/main" id="{2C2F6171-6E99-AF1F-47D3-D17CD11087DE}"/>
              </a:ext>
            </a:extLst>
          </p:cNvPr>
          <p:cNvSpPr/>
          <p:nvPr/>
        </p:nvSpPr>
        <p:spPr>
          <a:xfrm>
            <a:off x="1447647" y="4013881"/>
            <a:ext cx="5900974" cy="369332"/>
          </a:xfrm>
          <a:prstGeom prst="rect">
            <a:avLst/>
          </a:prstGeom>
        </p:spPr>
        <p:txBody>
          <a:bodyPr wrap="none">
            <a:spAutoFit/>
          </a:bodyPr>
          <a:lstStyle/>
          <a:p>
            <a:r>
              <a:rPr lang="pt-BR" sz="1800" dirty="0">
                <a:latin typeface="Verdana" panose="020B0604030504040204" pitchFamily="34" charset="0"/>
              </a:rPr>
              <a:t>O valor deve ser um número, o valor padrão é 0.</a:t>
            </a:r>
            <a:endParaRPr lang="pt-BR" sz="1800" dirty="0"/>
          </a:p>
        </p:txBody>
      </p:sp>
      <p:sp>
        <p:nvSpPr>
          <p:cNvPr id="7" name="Retângulo 6">
            <a:extLst>
              <a:ext uri="{FF2B5EF4-FFF2-40B4-BE49-F238E27FC236}">
                <a16:creationId xmlns:a16="http://schemas.microsoft.com/office/drawing/2014/main" id="{A85B1DDC-E041-E4A3-B95D-8ACBF20B7578}"/>
              </a:ext>
            </a:extLst>
          </p:cNvPr>
          <p:cNvSpPr/>
          <p:nvPr/>
        </p:nvSpPr>
        <p:spPr>
          <a:xfrm>
            <a:off x="1567852" y="4558637"/>
            <a:ext cx="5167983" cy="1477328"/>
          </a:xfrm>
          <a:prstGeom prst="rect">
            <a:avLst/>
          </a:prstGeom>
          <a:ln>
            <a:solidFill>
              <a:srgbClr val="004494"/>
            </a:solidFill>
          </a:ln>
        </p:spPr>
        <p:txBody>
          <a:bodyPr wrap="square">
            <a:spAutoFit/>
          </a:bodyPr>
          <a:lstStyle/>
          <a:p>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class</a:t>
            </a:r>
            <a:r>
              <a:rPr lang="en-US" sz="1800" dirty="0">
                <a:solidFill>
                  <a:srgbClr val="0000CD"/>
                </a:solidFill>
                <a:latin typeface="Consolas" panose="020B0609020204030204" pitchFamily="49" charset="0"/>
              </a:rPr>
              <a:t>="flex-container"&gt;</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style</a:t>
            </a:r>
            <a:r>
              <a:rPr lang="en-US" sz="1800" dirty="0">
                <a:solidFill>
                  <a:srgbClr val="0000CD"/>
                </a:solidFill>
                <a:latin typeface="Consolas" panose="020B0609020204030204" pitchFamily="49" charset="0"/>
              </a:rPr>
              <a:t>="flex-grow: 1"&gt;</a:t>
            </a:r>
            <a:r>
              <a:rPr lang="en-US" sz="1800" dirty="0">
                <a:latin typeface="Consolas" panose="020B0609020204030204" pitchFamily="49" charset="0"/>
              </a:rPr>
              <a:t>1</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style</a:t>
            </a:r>
            <a:r>
              <a:rPr lang="en-US" sz="1800" dirty="0">
                <a:solidFill>
                  <a:srgbClr val="0000CD"/>
                </a:solidFill>
                <a:latin typeface="Consolas" panose="020B0609020204030204" pitchFamily="49" charset="0"/>
              </a:rPr>
              <a:t>="flex-grow: 1"&gt;</a:t>
            </a:r>
            <a:r>
              <a:rPr lang="en-US" sz="1800" dirty="0">
                <a:latin typeface="Consolas" panose="020B0609020204030204" pitchFamily="49" charset="0"/>
              </a:rPr>
              <a:t>2</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style</a:t>
            </a:r>
            <a:r>
              <a:rPr lang="en-US" sz="1800" dirty="0">
                <a:solidFill>
                  <a:srgbClr val="0000CD"/>
                </a:solidFill>
                <a:latin typeface="Consolas" panose="020B0609020204030204" pitchFamily="49" charset="0"/>
              </a:rPr>
              <a:t>="flex-grow: 8"&gt;</a:t>
            </a:r>
            <a:r>
              <a:rPr lang="en-US" sz="1800" dirty="0">
                <a:latin typeface="Consolas" panose="020B0609020204030204" pitchFamily="49" charset="0"/>
              </a:rPr>
              <a:t>3</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endParaRPr lang="pt-BR" sz="1800" dirty="0"/>
          </a:p>
        </p:txBody>
      </p:sp>
    </p:spTree>
    <p:extLst>
      <p:ext uri="{BB962C8B-B14F-4D97-AF65-F5344CB8AC3E}">
        <p14:creationId xmlns:p14="http://schemas.microsoft.com/office/powerpoint/2010/main" val="1340704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BC9E9-19B5-78B2-0B67-8C700F3A7173}"/>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1790AC92-1943-1EBA-8846-2ABC66F37DB4}"/>
              </a:ext>
            </a:extLst>
          </p:cNvPr>
          <p:cNvSpPr/>
          <p:nvPr/>
        </p:nvSpPr>
        <p:spPr>
          <a:xfrm>
            <a:off x="1994104" y="6503367"/>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F06B3627-3B12-1C96-CD82-1D22342DD0EA}"/>
              </a:ext>
            </a:extLst>
          </p:cNvPr>
          <p:cNvSpPr/>
          <p:nvPr/>
        </p:nvSpPr>
        <p:spPr>
          <a:xfrm>
            <a:off x="1994104" y="849464"/>
            <a:ext cx="3877985" cy="400110"/>
          </a:xfrm>
          <a:prstGeom prst="rect">
            <a:avLst/>
          </a:prstGeom>
        </p:spPr>
        <p:txBody>
          <a:bodyPr wrap="none">
            <a:spAutoFit/>
          </a:bodyPr>
          <a:lstStyle/>
          <a:p>
            <a:r>
              <a:rPr lang="pt-BR" sz="2000" b="1" dirty="0">
                <a:latin typeface="Verdana" panose="020B0604030504040204" pitchFamily="34" charset="0"/>
                <a:ea typeface="Verdana" panose="020B0604030504040204" pitchFamily="34" charset="0"/>
              </a:rPr>
              <a:t>A propriedade </a:t>
            </a:r>
            <a:r>
              <a:rPr lang="pt-BR" sz="2000" b="1" dirty="0" err="1">
                <a:latin typeface="Verdana" panose="020B0604030504040204" pitchFamily="34" charset="0"/>
                <a:ea typeface="Verdana" panose="020B0604030504040204" pitchFamily="34" charset="0"/>
              </a:rPr>
              <a:t>flex-shrink</a:t>
            </a:r>
            <a:endParaRPr lang="pt-BR" sz="2000" b="1" dirty="0">
              <a:latin typeface="Verdana" panose="020B0604030504040204" pitchFamily="34" charset="0"/>
              <a:ea typeface="Verdana" panose="020B0604030504040204" pitchFamily="34" charset="0"/>
            </a:endParaRPr>
          </a:p>
        </p:txBody>
      </p:sp>
      <p:sp>
        <p:nvSpPr>
          <p:cNvPr id="4" name="Rectangle 1">
            <a:extLst>
              <a:ext uri="{FF2B5EF4-FFF2-40B4-BE49-F238E27FC236}">
                <a16:creationId xmlns:a16="http://schemas.microsoft.com/office/drawing/2014/main" id="{0D19E1D5-3E3F-8BB1-7F65-6CDD10C91A0C}"/>
              </a:ext>
            </a:extLst>
          </p:cNvPr>
          <p:cNvSpPr>
            <a:spLocks noChangeArrowheads="1"/>
          </p:cNvSpPr>
          <p:nvPr/>
        </p:nvSpPr>
        <p:spPr bwMode="auto">
          <a:xfrm>
            <a:off x="1994104" y="1277157"/>
            <a:ext cx="934761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flex-shrink</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especifica quanto um item flexível diminuirá em relação ao restante dos itens flexíveis.</a:t>
            </a:r>
            <a:r>
              <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sp>
        <p:nvSpPr>
          <p:cNvPr id="5" name="Retângulo 4">
            <a:extLst>
              <a:ext uri="{FF2B5EF4-FFF2-40B4-BE49-F238E27FC236}">
                <a16:creationId xmlns:a16="http://schemas.microsoft.com/office/drawing/2014/main" id="{F54D13F1-111B-1202-1168-CC007EB680D4}"/>
              </a:ext>
            </a:extLst>
          </p:cNvPr>
          <p:cNvSpPr/>
          <p:nvPr/>
        </p:nvSpPr>
        <p:spPr>
          <a:xfrm>
            <a:off x="1994104" y="3320568"/>
            <a:ext cx="5900974" cy="369332"/>
          </a:xfrm>
          <a:prstGeom prst="rect">
            <a:avLst/>
          </a:prstGeom>
        </p:spPr>
        <p:txBody>
          <a:bodyPr wrap="none">
            <a:spAutoFit/>
          </a:bodyPr>
          <a:lstStyle/>
          <a:p>
            <a:r>
              <a:rPr lang="pt-BR" sz="1800" dirty="0">
                <a:latin typeface="Verdana" panose="020B0604030504040204" pitchFamily="34" charset="0"/>
              </a:rPr>
              <a:t>O valor deve ser um número, o valor padrão é 1.</a:t>
            </a:r>
            <a:endParaRPr lang="pt-BR" sz="1800" dirty="0"/>
          </a:p>
        </p:txBody>
      </p:sp>
      <p:pic>
        <p:nvPicPr>
          <p:cNvPr id="6" name="Imagem 5">
            <a:extLst>
              <a:ext uri="{FF2B5EF4-FFF2-40B4-BE49-F238E27FC236}">
                <a16:creationId xmlns:a16="http://schemas.microsoft.com/office/drawing/2014/main" id="{BDEE43D4-4AD8-C954-05EE-516EDB50E8BF}"/>
              </a:ext>
            </a:extLst>
          </p:cNvPr>
          <p:cNvPicPr>
            <a:picLocks noChangeAspect="1"/>
          </p:cNvPicPr>
          <p:nvPr/>
        </p:nvPicPr>
        <p:blipFill rotWithShape="1">
          <a:blip r:embed="rId3"/>
          <a:srcRect l="18806" t="33026" r="23209" b="54312"/>
          <a:stretch/>
        </p:blipFill>
        <p:spPr>
          <a:xfrm>
            <a:off x="1994104" y="1924900"/>
            <a:ext cx="9674325" cy="1187761"/>
          </a:xfrm>
          <a:prstGeom prst="rect">
            <a:avLst/>
          </a:prstGeom>
        </p:spPr>
      </p:pic>
      <p:sp>
        <p:nvSpPr>
          <p:cNvPr id="7" name="Retângulo 6">
            <a:extLst>
              <a:ext uri="{FF2B5EF4-FFF2-40B4-BE49-F238E27FC236}">
                <a16:creationId xmlns:a16="http://schemas.microsoft.com/office/drawing/2014/main" id="{3B601DD9-B392-1F2F-8E41-AEF38E4FCFB0}"/>
              </a:ext>
            </a:extLst>
          </p:cNvPr>
          <p:cNvSpPr/>
          <p:nvPr/>
        </p:nvSpPr>
        <p:spPr>
          <a:xfrm>
            <a:off x="2056919" y="3713417"/>
            <a:ext cx="4382949" cy="2677656"/>
          </a:xfrm>
          <a:prstGeom prst="rect">
            <a:avLst/>
          </a:prstGeom>
          <a:ln>
            <a:solidFill>
              <a:srgbClr val="004494"/>
            </a:solidFill>
          </a:ln>
        </p:spPr>
        <p:txBody>
          <a:bodyPr wrap="square">
            <a:spAutoFit/>
          </a:bodyPr>
          <a:lstStyle/>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class</a:t>
            </a:r>
            <a:r>
              <a:rPr lang="en-US" sz="1400" dirty="0">
                <a:solidFill>
                  <a:srgbClr val="0000CD"/>
                </a:solidFill>
                <a:latin typeface="Consolas" panose="020B0609020204030204" pitchFamily="49" charset="0"/>
              </a:rPr>
              <a:t>="flex-container"&gt;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1</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2</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="flex-shrink: 0"&gt;</a:t>
            </a:r>
            <a:r>
              <a:rPr lang="en-US" sz="1400" dirty="0">
                <a:latin typeface="Consolas" panose="020B0609020204030204" pitchFamily="49" charset="0"/>
              </a:rPr>
              <a:t>3</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4</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5</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6</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7</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8</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9</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r>
              <a:rPr lang="en-US" sz="1400" dirty="0">
                <a:latin typeface="Consolas" panose="020B0609020204030204" pitchFamily="49" charset="0"/>
              </a:rPr>
              <a:t>10</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/div</a:t>
            </a:r>
            <a:r>
              <a:rPr lang="en-US" sz="1400" dirty="0">
                <a:solidFill>
                  <a:srgbClr val="0000CD"/>
                </a:solidFill>
                <a:latin typeface="Consolas" panose="020B0609020204030204" pitchFamily="49" charset="0"/>
              </a:rPr>
              <a:t>&gt;</a:t>
            </a:r>
            <a:endParaRPr lang="pt-BR" sz="1400" dirty="0"/>
          </a:p>
        </p:txBody>
      </p:sp>
    </p:spTree>
    <p:extLst>
      <p:ext uri="{BB962C8B-B14F-4D97-AF65-F5344CB8AC3E}">
        <p14:creationId xmlns:p14="http://schemas.microsoft.com/office/powerpoint/2010/main" val="509423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BCEB-DF18-92F2-A5E8-62B712E7A163}"/>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AFED8B9E-9B38-DBDE-3367-1E47688B83AA}"/>
              </a:ext>
            </a:extLst>
          </p:cNvPr>
          <p:cNvSpPr/>
          <p:nvPr/>
        </p:nvSpPr>
        <p:spPr>
          <a:xfrm>
            <a:off x="1855429" y="6469092"/>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ctangle 1">
            <a:extLst>
              <a:ext uri="{FF2B5EF4-FFF2-40B4-BE49-F238E27FC236}">
                <a16:creationId xmlns:a16="http://schemas.microsoft.com/office/drawing/2014/main" id="{657CB540-2B8F-8BF0-E90E-604B59A39F47}"/>
              </a:ext>
            </a:extLst>
          </p:cNvPr>
          <p:cNvSpPr>
            <a:spLocks noChangeArrowheads="1"/>
          </p:cNvSpPr>
          <p:nvPr/>
        </p:nvSpPr>
        <p:spPr bwMode="auto">
          <a:xfrm>
            <a:off x="1997211" y="1148367"/>
            <a:ext cx="9090630" cy="1041254"/>
          </a:xfrm>
          <a:prstGeom prst="rect">
            <a:avLst/>
          </a:prstGeom>
          <a:noFill/>
          <a:ln>
            <a:noFill/>
          </a:ln>
          <a:effectLst/>
        </p:spPr>
        <p:txBody>
          <a:bodyPr vert="horz" wrap="non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 propriedade de base flexível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flex-basis</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especifica o comprimento inicial de um item flexível.</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pic>
        <p:nvPicPr>
          <p:cNvPr id="4" name="Imagem 3">
            <a:extLst>
              <a:ext uri="{FF2B5EF4-FFF2-40B4-BE49-F238E27FC236}">
                <a16:creationId xmlns:a16="http://schemas.microsoft.com/office/drawing/2014/main" id="{CB2FC3B1-BB2C-9DB3-16FF-C5574ADA9B2A}"/>
              </a:ext>
            </a:extLst>
          </p:cNvPr>
          <p:cNvPicPr>
            <a:picLocks noChangeAspect="1"/>
          </p:cNvPicPr>
          <p:nvPr/>
        </p:nvPicPr>
        <p:blipFill rotWithShape="1">
          <a:blip r:embed="rId3"/>
          <a:srcRect l="19030" t="30836" r="21307" b="56023"/>
          <a:stretch/>
        </p:blipFill>
        <p:spPr>
          <a:xfrm>
            <a:off x="1997211" y="2387812"/>
            <a:ext cx="9265765" cy="1147355"/>
          </a:xfrm>
          <a:prstGeom prst="rect">
            <a:avLst/>
          </a:prstGeom>
          <a:ln>
            <a:solidFill>
              <a:schemeClr val="tx1"/>
            </a:solidFill>
          </a:ln>
        </p:spPr>
      </p:pic>
      <p:sp>
        <p:nvSpPr>
          <p:cNvPr id="5" name="Retângulo 4">
            <a:extLst>
              <a:ext uri="{FF2B5EF4-FFF2-40B4-BE49-F238E27FC236}">
                <a16:creationId xmlns:a16="http://schemas.microsoft.com/office/drawing/2014/main" id="{020A2251-D227-0755-2F9D-98AC69EC02A2}"/>
              </a:ext>
            </a:extLst>
          </p:cNvPr>
          <p:cNvSpPr/>
          <p:nvPr/>
        </p:nvSpPr>
        <p:spPr>
          <a:xfrm>
            <a:off x="1997211" y="3746806"/>
            <a:ext cx="8434317" cy="369332"/>
          </a:xfrm>
          <a:prstGeom prst="rect">
            <a:avLst/>
          </a:prstGeom>
        </p:spPr>
        <p:txBody>
          <a:bodyPr wrap="square">
            <a:spAutoFit/>
          </a:bodyPr>
          <a:lstStyle/>
          <a:p>
            <a:r>
              <a:rPr lang="pt-BR" sz="1800" dirty="0">
                <a:latin typeface="Verdana" panose="020B0604030504040204" pitchFamily="34" charset="0"/>
              </a:rPr>
              <a:t>Defina o comprimento inicial do terceiro item flexível para 200 pixels:</a:t>
            </a:r>
            <a:endParaRPr lang="pt-BR" sz="1800" dirty="0"/>
          </a:p>
        </p:txBody>
      </p:sp>
      <p:sp>
        <p:nvSpPr>
          <p:cNvPr id="6" name="Retângulo 5">
            <a:extLst>
              <a:ext uri="{FF2B5EF4-FFF2-40B4-BE49-F238E27FC236}">
                <a16:creationId xmlns:a16="http://schemas.microsoft.com/office/drawing/2014/main" id="{EF0C94C0-4E72-4003-90DF-4973416EE598}"/>
              </a:ext>
            </a:extLst>
          </p:cNvPr>
          <p:cNvSpPr/>
          <p:nvPr/>
        </p:nvSpPr>
        <p:spPr>
          <a:xfrm>
            <a:off x="3615074" y="4270126"/>
            <a:ext cx="6096000" cy="1754326"/>
          </a:xfrm>
          <a:prstGeom prst="rect">
            <a:avLst/>
          </a:prstGeom>
          <a:ln>
            <a:solidFill>
              <a:srgbClr val="004494"/>
            </a:solidFill>
          </a:ln>
        </p:spPr>
        <p:txBody>
          <a:bodyPr>
            <a:spAutoFit/>
          </a:bodyPr>
          <a:lstStyle/>
          <a:p>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FF0000"/>
                </a:solidFill>
                <a:latin typeface="Verdana" panose="020B0604030504040204" pitchFamily="34" charset="0"/>
                <a:ea typeface="Verdana" panose="020B0604030504040204" pitchFamily="34" charset="0"/>
              </a:rPr>
              <a:t> class</a:t>
            </a:r>
            <a:r>
              <a:rPr lang="en-US" sz="1800" dirty="0">
                <a:solidFill>
                  <a:srgbClr val="0000CD"/>
                </a:solidFill>
                <a:latin typeface="Verdana" panose="020B0604030504040204" pitchFamily="34" charset="0"/>
                <a:ea typeface="Verdana" panose="020B0604030504040204" pitchFamily="34" charset="0"/>
              </a:rPr>
              <a:t>="flex-container"&gt;</a:t>
            </a: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  </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r>
              <a:rPr lang="en-US" sz="1800" dirty="0">
                <a:latin typeface="Verdana" panose="020B0604030504040204" pitchFamily="34" charset="0"/>
                <a:ea typeface="Verdana" panose="020B0604030504040204" pitchFamily="34" charset="0"/>
              </a:rPr>
              <a:t>1</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  </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r>
              <a:rPr lang="en-US" sz="1800" dirty="0">
                <a:latin typeface="Verdana" panose="020B0604030504040204" pitchFamily="34" charset="0"/>
                <a:ea typeface="Verdana" panose="020B0604030504040204" pitchFamily="34" charset="0"/>
              </a:rPr>
              <a:t>2</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  </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FF0000"/>
                </a:solidFill>
                <a:latin typeface="Verdana" panose="020B0604030504040204" pitchFamily="34" charset="0"/>
                <a:ea typeface="Verdana" panose="020B0604030504040204" pitchFamily="34" charset="0"/>
              </a:rPr>
              <a:t> style</a:t>
            </a:r>
            <a:r>
              <a:rPr lang="en-US" sz="1800" dirty="0">
                <a:solidFill>
                  <a:srgbClr val="0000CD"/>
                </a:solidFill>
                <a:latin typeface="Verdana" panose="020B0604030504040204" pitchFamily="34" charset="0"/>
                <a:ea typeface="Verdana" panose="020B0604030504040204" pitchFamily="34" charset="0"/>
              </a:rPr>
              <a:t>="flex-basis: 200px"&gt;</a:t>
            </a:r>
            <a:r>
              <a:rPr lang="en-US" sz="1800" dirty="0">
                <a:latin typeface="Verdana" panose="020B0604030504040204" pitchFamily="34" charset="0"/>
                <a:ea typeface="Verdana" panose="020B0604030504040204" pitchFamily="34" charset="0"/>
              </a:rPr>
              <a:t>3</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  </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r>
              <a:rPr lang="en-US" sz="1800" dirty="0">
                <a:latin typeface="Verdana" panose="020B0604030504040204" pitchFamily="34" charset="0"/>
                <a:ea typeface="Verdana" panose="020B0604030504040204" pitchFamily="34" charset="0"/>
              </a:rPr>
              <a:t>4</a:t>
            </a: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br>
              <a:rPr lang="en-US" sz="1800" dirty="0">
                <a:latin typeface="Verdana" panose="020B0604030504040204" pitchFamily="34" charset="0"/>
                <a:ea typeface="Verdana" panose="020B0604030504040204" pitchFamily="34" charset="0"/>
              </a:rPr>
            </a:br>
            <a:r>
              <a:rPr lang="en-US" sz="1800" dirty="0">
                <a:solidFill>
                  <a:srgbClr val="0000CD"/>
                </a:solidFill>
                <a:latin typeface="Verdana" panose="020B0604030504040204" pitchFamily="34" charset="0"/>
                <a:ea typeface="Verdana" panose="020B0604030504040204" pitchFamily="34" charset="0"/>
              </a:rPr>
              <a:t>&lt;</a:t>
            </a:r>
            <a:r>
              <a:rPr lang="en-US" sz="1800" dirty="0">
                <a:solidFill>
                  <a:srgbClr val="A52A2A"/>
                </a:solidFill>
                <a:latin typeface="Verdana" panose="020B0604030504040204" pitchFamily="34" charset="0"/>
                <a:ea typeface="Verdana" panose="020B0604030504040204" pitchFamily="34" charset="0"/>
              </a:rPr>
              <a:t>/div</a:t>
            </a:r>
            <a:r>
              <a:rPr lang="en-US" sz="1800" dirty="0">
                <a:solidFill>
                  <a:srgbClr val="0000CD"/>
                </a:solidFill>
                <a:latin typeface="Verdana" panose="020B0604030504040204" pitchFamily="34" charset="0"/>
                <a:ea typeface="Verdana" panose="020B0604030504040204" pitchFamily="34" charset="0"/>
              </a:rPr>
              <a:t>&gt;</a:t>
            </a:r>
            <a:endParaRPr lang="pt-BR"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1925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72D7E-7859-E9E6-F73C-9E9ADAACAA5E}"/>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6BA0F261-9DF1-2A9C-15B6-93FD6A96B9DA}"/>
              </a:ext>
            </a:extLst>
          </p:cNvPr>
          <p:cNvSpPr/>
          <p:nvPr/>
        </p:nvSpPr>
        <p:spPr>
          <a:xfrm>
            <a:off x="1826915" y="6443691"/>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16487B1D-D8CC-3C39-86D3-79C02606C712}"/>
              </a:ext>
            </a:extLst>
          </p:cNvPr>
          <p:cNvSpPr/>
          <p:nvPr/>
        </p:nvSpPr>
        <p:spPr>
          <a:xfrm>
            <a:off x="1855165" y="1239034"/>
            <a:ext cx="2848857" cy="400110"/>
          </a:xfrm>
          <a:prstGeom prst="rect">
            <a:avLst/>
          </a:prstGeom>
        </p:spPr>
        <p:txBody>
          <a:bodyPr wrap="none">
            <a:spAutoFit/>
          </a:bodyPr>
          <a:lstStyle/>
          <a:p>
            <a:r>
              <a:rPr lang="pt-BR" sz="2000" b="1" dirty="0">
                <a:latin typeface="Verdana" panose="020B0604030504040204" pitchFamily="34" charset="0"/>
                <a:ea typeface="Verdana" panose="020B0604030504040204" pitchFamily="34" charset="0"/>
              </a:rPr>
              <a:t>A propriedade </a:t>
            </a:r>
            <a:r>
              <a:rPr lang="pt-BR" sz="2000" b="1" dirty="0" err="1">
                <a:latin typeface="Verdana" panose="020B0604030504040204" pitchFamily="34" charset="0"/>
                <a:ea typeface="Verdana" panose="020B0604030504040204" pitchFamily="34" charset="0"/>
              </a:rPr>
              <a:t>flex</a:t>
            </a:r>
            <a:endParaRPr lang="pt-BR" sz="2000" b="1" dirty="0">
              <a:latin typeface="Verdana" panose="020B0604030504040204" pitchFamily="34" charset="0"/>
              <a:ea typeface="Verdana" panose="020B0604030504040204" pitchFamily="34" charset="0"/>
            </a:endParaRPr>
          </a:p>
        </p:txBody>
      </p:sp>
      <p:sp>
        <p:nvSpPr>
          <p:cNvPr id="4" name="Rectangle 1">
            <a:extLst>
              <a:ext uri="{FF2B5EF4-FFF2-40B4-BE49-F238E27FC236}">
                <a16:creationId xmlns:a16="http://schemas.microsoft.com/office/drawing/2014/main" id="{9C9F7925-664F-7D03-F2A8-7B032D26C88D}"/>
              </a:ext>
            </a:extLst>
          </p:cNvPr>
          <p:cNvSpPr>
            <a:spLocks noChangeArrowheads="1"/>
          </p:cNvSpPr>
          <p:nvPr/>
        </p:nvSpPr>
        <p:spPr bwMode="auto">
          <a:xfrm>
            <a:off x="1826916" y="1672369"/>
            <a:ext cx="916364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a:t>
            </a:r>
            <a:r>
              <a:rPr lang="pt-BR" altLang="pt-BR" sz="1800" dirty="0">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é uma propriedade de abreviação para os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flex-grow</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flex-shrink</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a:t>
            </a:r>
            <a:r>
              <a:rPr lang="pt-BR" altLang="pt-BR" sz="1800" dirty="0">
                <a:latin typeface="Verdana" panose="020B0604030504040204" pitchFamily="34" charset="0"/>
                <a:ea typeface="Verdana" panose="020B0604030504040204" pitchFamily="34" charset="0"/>
              </a:rPr>
              <a:t> propriedades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flex-basis</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t>
            </a:r>
            <a:r>
              <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pic>
        <p:nvPicPr>
          <p:cNvPr id="5" name="Imagem 4">
            <a:extLst>
              <a:ext uri="{FF2B5EF4-FFF2-40B4-BE49-F238E27FC236}">
                <a16:creationId xmlns:a16="http://schemas.microsoft.com/office/drawing/2014/main" id="{71CE3016-84A1-E8BB-16BB-EEAC653E7139}"/>
              </a:ext>
            </a:extLst>
          </p:cNvPr>
          <p:cNvPicPr>
            <a:picLocks noChangeAspect="1"/>
          </p:cNvPicPr>
          <p:nvPr/>
        </p:nvPicPr>
        <p:blipFill rotWithShape="1">
          <a:blip r:embed="rId3"/>
          <a:srcRect l="51045" t="42195" r="2948" b="45959"/>
          <a:stretch/>
        </p:blipFill>
        <p:spPr>
          <a:xfrm>
            <a:off x="1855165" y="2482903"/>
            <a:ext cx="7632743" cy="1104900"/>
          </a:xfrm>
          <a:prstGeom prst="rect">
            <a:avLst/>
          </a:prstGeom>
          <a:ln>
            <a:solidFill>
              <a:srgbClr val="004494"/>
            </a:solidFill>
          </a:ln>
        </p:spPr>
      </p:pic>
      <p:sp>
        <p:nvSpPr>
          <p:cNvPr id="6" name="Retângulo 5">
            <a:extLst>
              <a:ext uri="{FF2B5EF4-FFF2-40B4-BE49-F238E27FC236}">
                <a16:creationId xmlns:a16="http://schemas.microsoft.com/office/drawing/2014/main" id="{C55867EC-3CD8-BDBD-80E4-7129753ACCA7}"/>
              </a:ext>
            </a:extLst>
          </p:cNvPr>
          <p:cNvSpPr/>
          <p:nvPr/>
        </p:nvSpPr>
        <p:spPr>
          <a:xfrm>
            <a:off x="1855165" y="3622126"/>
            <a:ext cx="10602856" cy="646331"/>
          </a:xfrm>
          <a:prstGeom prst="rect">
            <a:avLst/>
          </a:prstGeom>
        </p:spPr>
        <p:txBody>
          <a:bodyPr wrap="square">
            <a:spAutoFit/>
          </a:bodyPr>
          <a:lstStyle/>
          <a:p>
            <a:r>
              <a:rPr lang="pt-BR" sz="1800" dirty="0">
                <a:latin typeface="Verdana" panose="020B0604030504040204" pitchFamily="34" charset="0"/>
              </a:rPr>
              <a:t>Torne o terceiro item flexível não expansível (0), não reduzível (0) e com um comprimento inicial de 200 pixels:</a:t>
            </a:r>
            <a:endParaRPr lang="pt-BR" sz="1800" dirty="0"/>
          </a:p>
        </p:txBody>
      </p:sp>
      <p:sp>
        <p:nvSpPr>
          <p:cNvPr id="7" name="Retângulo 6">
            <a:extLst>
              <a:ext uri="{FF2B5EF4-FFF2-40B4-BE49-F238E27FC236}">
                <a16:creationId xmlns:a16="http://schemas.microsoft.com/office/drawing/2014/main" id="{05A6796B-2023-C775-194B-1B166A56EC88}"/>
              </a:ext>
            </a:extLst>
          </p:cNvPr>
          <p:cNvSpPr/>
          <p:nvPr/>
        </p:nvSpPr>
        <p:spPr>
          <a:xfrm>
            <a:off x="1855165" y="4399836"/>
            <a:ext cx="5446849" cy="1754326"/>
          </a:xfrm>
          <a:prstGeom prst="rect">
            <a:avLst/>
          </a:prstGeom>
          <a:ln>
            <a:solidFill>
              <a:srgbClr val="004494"/>
            </a:solidFill>
          </a:ln>
        </p:spPr>
        <p:txBody>
          <a:bodyPr wrap="square">
            <a:spAutoFit/>
          </a:bodyPr>
          <a:lstStyle/>
          <a:p>
            <a:r>
              <a:rPr lang="pt-BR" sz="1800" dirty="0">
                <a:solidFill>
                  <a:srgbClr val="0000CD"/>
                </a:solidFill>
                <a:latin typeface="Verdana" panose="020B0604030504040204" pitchFamily="34" charset="0"/>
                <a:ea typeface="Verdana" panose="020B0604030504040204" pitchFamily="34" charset="0"/>
              </a:rPr>
              <a:t>&lt;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FF0000"/>
                </a:solidFill>
                <a:latin typeface="Verdana" panose="020B0604030504040204" pitchFamily="34" charset="0"/>
                <a:ea typeface="Verdana" panose="020B0604030504040204" pitchFamily="34" charset="0"/>
              </a:rPr>
              <a:t> </a:t>
            </a:r>
            <a:r>
              <a:rPr lang="pt-BR" sz="1800" dirty="0" err="1">
                <a:solidFill>
                  <a:srgbClr val="FF0000"/>
                </a:solidFill>
                <a:latin typeface="Verdana" panose="020B0604030504040204" pitchFamily="34" charset="0"/>
                <a:ea typeface="Verdana" panose="020B0604030504040204" pitchFamily="34" charset="0"/>
              </a:rPr>
              <a:t>class</a:t>
            </a:r>
            <a:r>
              <a:rPr lang="pt-BR" sz="1800" dirty="0">
                <a:solidFill>
                  <a:srgbClr val="0000CD"/>
                </a:solidFill>
                <a:latin typeface="Verdana" panose="020B0604030504040204" pitchFamily="34" charset="0"/>
                <a:ea typeface="Verdana" panose="020B0604030504040204" pitchFamily="34" charset="0"/>
              </a:rPr>
              <a:t>="</a:t>
            </a:r>
            <a:r>
              <a:rPr lang="pt-BR" sz="1800" dirty="0" err="1">
                <a:solidFill>
                  <a:srgbClr val="0000CD"/>
                </a:solidFill>
                <a:latin typeface="Verdana" panose="020B0604030504040204" pitchFamily="34" charset="0"/>
                <a:ea typeface="Verdana" panose="020B0604030504040204" pitchFamily="34" charset="0"/>
              </a:rPr>
              <a:t>flex</a:t>
            </a:r>
            <a:r>
              <a:rPr lang="pt-BR" sz="1800" dirty="0">
                <a:solidFill>
                  <a:srgbClr val="0000CD"/>
                </a:solidFill>
                <a:latin typeface="Verdana" panose="020B0604030504040204" pitchFamily="34" charset="0"/>
                <a:ea typeface="Verdana" panose="020B0604030504040204" pitchFamily="34" charset="0"/>
              </a:rPr>
              <a:t>-container"&gt;</a:t>
            </a:r>
            <a:br>
              <a:rPr lang="pt-BR" sz="1800" dirty="0">
                <a:latin typeface="Verdana" panose="020B0604030504040204" pitchFamily="34" charset="0"/>
                <a:ea typeface="Verdana" panose="020B0604030504040204" pitchFamily="34" charset="0"/>
              </a:rPr>
            </a:br>
            <a:r>
              <a:rPr lang="pt-BR" sz="1800" dirty="0">
                <a:latin typeface="Verdana" panose="020B0604030504040204" pitchFamily="34" charset="0"/>
                <a:ea typeface="Verdana" panose="020B0604030504040204" pitchFamily="34" charset="0"/>
              </a:rPr>
              <a:t>  </a:t>
            </a:r>
            <a:r>
              <a:rPr lang="pt-BR" sz="1800" dirty="0">
                <a:solidFill>
                  <a:srgbClr val="0000CD"/>
                </a:solidFill>
                <a:latin typeface="Verdana" panose="020B0604030504040204" pitchFamily="34" charset="0"/>
                <a:ea typeface="Verdana" panose="020B0604030504040204" pitchFamily="34" charset="0"/>
              </a:rPr>
              <a:t>&lt;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r>
              <a:rPr lang="pt-BR" sz="1800" dirty="0">
                <a:latin typeface="Verdana" panose="020B0604030504040204" pitchFamily="34" charset="0"/>
                <a:ea typeface="Verdana" panose="020B0604030504040204" pitchFamily="34" charset="0"/>
              </a:rPr>
              <a:t>1</a:t>
            </a:r>
            <a:r>
              <a:rPr lang="pt-BR" sz="1800" dirty="0">
                <a:solidFill>
                  <a:srgbClr val="0000CD"/>
                </a:solidFill>
                <a:latin typeface="Verdana" panose="020B0604030504040204" pitchFamily="34" charset="0"/>
                <a:ea typeface="Verdana" panose="020B0604030504040204" pitchFamily="34" charset="0"/>
              </a:rPr>
              <a:t>&lt;</a:t>
            </a:r>
            <a:r>
              <a:rPr lang="pt-BR" sz="1800" dirty="0">
                <a:solidFill>
                  <a:srgbClr val="A52A2A"/>
                </a:solidFill>
                <a:latin typeface="Verdana" panose="020B0604030504040204" pitchFamily="34" charset="0"/>
                <a:ea typeface="Verdana" panose="020B0604030504040204" pitchFamily="34" charset="0"/>
              </a:rPr>
              <a: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br>
              <a:rPr lang="pt-BR" sz="1800" dirty="0">
                <a:latin typeface="Verdana" panose="020B0604030504040204" pitchFamily="34" charset="0"/>
                <a:ea typeface="Verdana" panose="020B0604030504040204" pitchFamily="34" charset="0"/>
              </a:rPr>
            </a:br>
            <a:r>
              <a:rPr lang="pt-BR" sz="1800" dirty="0">
                <a:latin typeface="Verdana" panose="020B0604030504040204" pitchFamily="34" charset="0"/>
                <a:ea typeface="Verdana" panose="020B0604030504040204" pitchFamily="34" charset="0"/>
              </a:rPr>
              <a:t>  </a:t>
            </a:r>
            <a:r>
              <a:rPr lang="pt-BR" sz="1800" dirty="0">
                <a:solidFill>
                  <a:srgbClr val="0000CD"/>
                </a:solidFill>
                <a:latin typeface="Verdana" panose="020B0604030504040204" pitchFamily="34" charset="0"/>
                <a:ea typeface="Verdana" panose="020B0604030504040204" pitchFamily="34" charset="0"/>
              </a:rPr>
              <a:t>&lt;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r>
              <a:rPr lang="pt-BR" sz="1800" dirty="0">
                <a:latin typeface="Verdana" panose="020B0604030504040204" pitchFamily="34" charset="0"/>
                <a:ea typeface="Verdana" panose="020B0604030504040204" pitchFamily="34" charset="0"/>
              </a:rPr>
              <a:t>2</a:t>
            </a:r>
            <a:r>
              <a:rPr lang="pt-BR" sz="1800" dirty="0">
                <a:solidFill>
                  <a:srgbClr val="0000CD"/>
                </a:solidFill>
                <a:latin typeface="Verdana" panose="020B0604030504040204" pitchFamily="34" charset="0"/>
                <a:ea typeface="Verdana" panose="020B0604030504040204" pitchFamily="34" charset="0"/>
              </a:rPr>
              <a:t>&lt;</a:t>
            </a:r>
            <a:r>
              <a:rPr lang="pt-BR" sz="1800" dirty="0">
                <a:solidFill>
                  <a:srgbClr val="A52A2A"/>
                </a:solidFill>
                <a:latin typeface="Verdana" panose="020B0604030504040204" pitchFamily="34" charset="0"/>
                <a:ea typeface="Verdana" panose="020B0604030504040204" pitchFamily="34" charset="0"/>
              </a:rPr>
              <a: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br>
              <a:rPr lang="pt-BR" sz="1800" dirty="0">
                <a:latin typeface="Verdana" panose="020B0604030504040204" pitchFamily="34" charset="0"/>
                <a:ea typeface="Verdana" panose="020B0604030504040204" pitchFamily="34" charset="0"/>
              </a:rPr>
            </a:br>
            <a:r>
              <a:rPr lang="pt-BR" sz="1800" dirty="0">
                <a:latin typeface="Verdana" panose="020B0604030504040204" pitchFamily="34" charset="0"/>
                <a:ea typeface="Verdana" panose="020B0604030504040204" pitchFamily="34" charset="0"/>
              </a:rPr>
              <a:t>  </a:t>
            </a:r>
            <a:r>
              <a:rPr lang="pt-BR" sz="1800" dirty="0">
                <a:solidFill>
                  <a:srgbClr val="0000CD"/>
                </a:solidFill>
                <a:latin typeface="Verdana" panose="020B0604030504040204" pitchFamily="34" charset="0"/>
                <a:ea typeface="Verdana" panose="020B0604030504040204" pitchFamily="34" charset="0"/>
              </a:rPr>
              <a:t>&lt;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FF0000"/>
                </a:solidFill>
                <a:latin typeface="Verdana" panose="020B0604030504040204" pitchFamily="34" charset="0"/>
                <a:ea typeface="Verdana" panose="020B0604030504040204" pitchFamily="34" charset="0"/>
              </a:rPr>
              <a:t> </a:t>
            </a:r>
            <a:r>
              <a:rPr lang="pt-BR" sz="1800" dirty="0" err="1">
                <a:solidFill>
                  <a:srgbClr val="FF0000"/>
                </a:solidFill>
                <a:latin typeface="Verdana" panose="020B0604030504040204" pitchFamily="34" charset="0"/>
                <a:ea typeface="Verdana" panose="020B0604030504040204" pitchFamily="34" charset="0"/>
              </a:rPr>
              <a:t>style</a:t>
            </a:r>
            <a:r>
              <a:rPr lang="pt-BR" sz="1800" dirty="0">
                <a:solidFill>
                  <a:srgbClr val="0000CD"/>
                </a:solidFill>
                <a:latin typeface="Verdana" panose="020B0604030504040204" pitchFamily="34" charset="0"/>
                <a:ea typeface="Verdana" panose="020B0604030504040204" pitchFamily="34" charset="0"/>
              </a:rPr>
              <a:t>="</a:t>
            </a:r>
            <a:r>
              <a:rPr lang="pt-BR" sz="1800" dirty="0" err="1">
                <a:solidFill>
                  <a:srgbClr val="0000CD"/>
                </a:solidFill>
                <a:latin typeface="Verdana" panose="020B0604030504040204" pitchFamily="34" charset="0"/>
                <a:ea typeface="Verdana" panose="020B0604030504040204" pitchFamily="34" charset="0"/>
              </a:rPr>
              <a:t>flex</a:t>
            </a:r>
            <a:r>
              <a:rPr lang="pt-BR" sz="1800" dirty="0">
                <a:solidFill>
                  <a:srgbClr val="0000CD"/>
                </a:solidFill>
                <a:latin typeface="Verdana" panose="020B0604030504040204" pitchFamily="34" charset="0"/>
                <a:ea typeface="Verdana" panose="020B0604030504040204" pitchFamily="34" charset="0"/>
              </a:rPr>
              <a:t>: 0 0 200px"&gt;</a:t>
            </a:r>
            <a:r>
              <a:rPr lang="pt-BR" sz="1800" dirty="0">
                <a:latin typeface="Verdana" panose="020B0604030504040204" pitchFamily="34" charset="0"/>
                <a:ea typeface="Verdana" panose="020B0604030504040204" pitchFamily="34" charset="0"/>
              </a:rPr>
              <a:t>3</a:t>
            </a:r>
            <a:r>
              <a:rPr lang="pt-BR" sz="1800" dirty="0">
                <a:solidFill>
                  <a:srgbClr val="0000CD"/>
                </a:solidFill>
                <a:latin typeface="Verdana" panose="020B0604030504040204" pitchFamily="34" charset="0"/>
                <a:ea typeface="Verdana" panose="020B0604030504040204" pitchFamily="34" charset="0"/>
              </a:rPr>
              <a:t>&lt;</a:t>
            </a:r>
            <a:r>
              <a:rPr lang="pt-BR" sz="1800" dirty="0">
                <a:solidFill>
                  <a:srgbClr val="A52A2A"/>
                </a:solidFill>
                <a:latin typeface="Verdana" panose="020B0604030504040204" pitchFamily="34" charset="0"/>
                <a:ea typeface="Verdana" panose="020B0604030504040204" pitchFamily="34" charset="0"/>
              </a:rPr>
              <a: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br>
              <a:rPr lang="pt-BR" sz="1800" dirty="0">
                <a:latin typeface="Verdana" panose="020B0604030504040204" pitchFamily="34" charset="0"/>
                <a:ea typeface="Verdana" panose="020B0604030504040204" pitchFamily="34" charset="0"/>
              </a:rPr>
            </a:br>
            <a:r>
              <a:rPr lang="pt-BR" sz="1800" dirty="0">
                <a:latin typeface="Verdana" panose="020B0604030504040204" pitchFamily="34" charset="0"/>
                <a:ea typeface="Verdana" panose="020B0604030504040204" pitchFamily="34" charset="0"/>
              </a:rPr>
              <a:t>  </a:t>
            </a:r>
            <a:r>
              <a:rPr lang="pt-BR" sz="1800" dirty="0">
                <a:solidFill>
                  <a:srgbClr val="0000CD"/>
                </a:solidFill>
                <a:latin typeface="Verdana" panose="020B0604030504040204" pitchFamily="34" charset="0"/>
                <a:ea typeface="Verdana" panose="020B0604030504040204" pitchFamily="34" charset="0"/>
              </a:rPr>
              <a:t>&lt;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r>
              <a:rPr lang="pt-BR" sz="1800" dirty="0">
                <a:latin typeface="Verdana" panose="020B0604030504040204" pitchFamily="34" charset="0"/>
                <a:ea typeface="Verdana" panose="020B0604030504040204" pitchFamily="34" charset="0"/>
              </a:rPr>
              <a:t>4</a:t>
            </a:r>
            <a:r>
              <a:rPr lang="pt-BR" sz="1800" dirty="0">
                <a:solidFill>
                  <a:srgbClr val="0000CD"/>
                </a:solidFill>
                <a:latin typeface="Verdana" panose="020B0604030504040204" pitchFamily="34" charset="0"/>
                <a:ea typeface="Verdana" panose="020B0604030504040204" pitchFamily="34" charset="0"/>
              </a:rPr>
              <a:t>&lt;</a:t>
            </a:r>
            <a:r>
              <a:rPr lang="pt-BR" sz="1800" dirty="0">
                <a:solidFill>
                  <a:srgbClr val="A52A2A"/>
                </a:solidFill>
                <a:latin typeface="Verdana" panose="020B0604030504040204" pitchFamily="34" charset="0"/>
                <a:ea typeface="Verdana" panose="020B0604030504040204" pitchFamily="34" charset="0"/>
              </a:rPr>
              <a: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br>
              <a:rPr lang="pt-BR" sz="1800" dirty="0">
                <a:latin typeface="Verdana" panose="020B0604030504040204" pitchFamily="34" charset="0"/>
                <a:ea typeface="Verdana" panose="020B0604030504040204" pitchFamily="34" charset="0"/>
              </a:rPr>
            </a:br>
            <a:r>
              <a:rPr lang="pt-BR" sz="1800" dirty="0">
                <a:solidFill>
                  <a:srgbClr val="0000CD"/>
                </a:solidFill>
                <a:latin typeface="Verdana" panose="020B0604030504040204" pitchFamily="34" charset="0"/>
                <a:ea typeface="Verdana" panose="020B0604030504040204" pitchFamily="34" charset="0"/>
              </a:rPr>
              <a:t>&lt;</a:t>
            </a:r>
            <a:r>
              <a:rPr lang="pt-BR" sz="1800" dirty="0">
                <a:solidFill>
                  <a:srgbClr val="A52A2A"/>
                </a:solidFill>
                <a:latin typeface="Verdana" panose="020B0604030504040204" pitchFamily="34" charset="0"/>
                <a:ea typeface="Verdana" panose="020B0604030504040204" pitchFamily="34" charset="0"/>
              </a:rPr>
              <a:t>/</a:t>
            </a:r>
            <a:r>
              <a:rPr lang="pt-BR" sz="1800" dirty="0" err="1">
                <a:solidFill>
                  <a:srgbClr val="A52A2A"/>
                </a:solidFill>
                <a:latin typeface="Verdana" panose="020B0604030504040204" pitchFamily="34" charset="0"/>
                <a:ea typeface="Verdana" panose="020B0604030504040204" pitchFamily="34" charset="0"/>
              </a:rPr>
              <a:t>div</a:t>
            </a:r>
            <a:r>
              <a:rPr lang="pt-BR" sz="1800" dirty="0">
                <a:solidFill>
                  <a:srgbClr val="0000CD"/>
                </a:solidFill>
                <a:latin typeface="Verdana" panose="020B0604030504040204" pitchFamily="34" charset="0"/>
                <a:ea typeface="Verdana" panose="020B0604030504040204" pitchFamily="34" charset="0"/>
              </a:rPr>
              <a:t>&gt;</a:t>
            </a:r>
            <a:endParaRPr lang="pt-BR"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70434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4EDA5-F13B-ADC7-E547-07E116C674DB}"/>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59A62B78-3CC9-6FEB-1FB8-2367C8CAAC84}"/>
              </a:ext>
            </a:extLst>
          </p:cNvPr>
          <p:cNvSpPr/>
          <p:nvPr/>
        </p:nvSpPr>
        <p:spPr>
          <a:xfrm>
            <a:off x="1660124" y="6474469"/>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C1EFDC61-0EA3-2B11-8BD9-1E57D5745FD4}"/>
              </a:ext>
            </a:extLst>
          </p:cNvPr>
          <p:cNvSpPr/>
          <p:nvPr/>
        </p:nvSpPr>
        <p:spPr>
          <a:xfrm>
            <a:off x="1768155" y="1292601"/>
            <a:ext cx="3663182" cy="400110"/>
          </a:xfrm>
          <a:prstGeom prst="rect">
            <a:avLst/>
          </a:prstGeom>
        </p:spPr>
        <p:txBody>
          <a:bodyPr wrap="none">
            <a:spAutoFit/>
          </a:bodyPr>
          <a:lstStyle/>
          <a:p>
            <a:r>
              <a:rPr lang="pt-BR" sz="2000" b="1" dirty="0">
                <a:latin typeface="Verdana" panose="020B0604030504040204" pitchFamily="34" charset="0"/>
                <a:ea typeface="Verdana" panose="020B0604030504040204" pitchFamily="34" charset="0"/>
              </a:rPr>
              <a:t>A propriedade </a:t>
            </a:r>
            <a:r>
              <a:rPr lang="pt-BR" sz="2000" b="1" dirty="0" err="1">
                <a:latin typeface="Verdana" panose="020B0604030504040204" pitchFamily="34" charset="0"/>
                <a:ea typeface="Verdana" panose="020B0604030504040204" pitchFamily="34" charset="0"/>
              </a:rPr>
              <a:t>align</a:t>
            </a:r>
            <a:r>
              <a:rPr lang="pt-BR" sz="2000" b="1" dirty="0">
                <a:latin typeface="Verdana" panose="020B0604030504040204" pitchFamily="34" charset="0"/>
                <a:ea typeface="Verdana" panose="020B0604030504040204" pitchFamily="34" charset="0"/>
              </a:rPr>
              <a:t>-self</a:t>
            </a:r>
          </a:p>
        </p:txBody>
      </p:sp>
      <p:sp>
        <p:nvSpPr>
          <p:cNvPr id="4" name="Rectangle 1">
            <a:extLst>
              <a:ext uri="{FF2B5EF4-FFF2-40B4-BE49-F238E27FC236}">
                <a16:creationId xmlns:a16="http://schemas.microsoft.com/office/drawing/2014/main" id="{CABF49DA-CA83-53CE-4368-7FBFA3D4F8BE}"/>
              </a:ext>
            </a:extLst>
          </p:cNvPr>
          <p:cNvSpPr>
            <a:spLocks noChangeArrowheads="1"/>
          </p:cNvSpPr>
          <p:nvPr/>
        </p:nvSpPr>
        <p:spPr bwMode="auto">
          <a:xfrm>
            <a:off x="1764957" y="1866463"/>
            <a:ext cx="9928126"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-self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especifica o alinhamento do item selecionado dentro do contêiner flexível.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-self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substitui o alinhamento padrão definido pela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align-items</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do contêiner .</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pic>
        <p:nvPicPr>
          <p:cNvPr id="5" name="Imagem 4">
            <a:extLst>
              <a:ext uri="{FF2B5EF4-FFF2-40B4-BE49-F238E27FC236}">
                <a16:creationId xmlns:a16="http://schemas.microsoft.com/office/drawing/2014/main" id="{ED0D14B6-824B-631F-92DC-4B446B941E02}"/>
              </a:ext>
            </a:extLst>
          </p:cNvPr>
          <p:cNvPicPr>
            <a:picLocks noChangeAspect="1"/>
          </p:cNvPicPr>
          <p:nvPr/>
        </p:nvPicPr>
        <p:blipFill rotWithShape="1">
          <a:blip r:embed="rId3"/>
          <a:srcRect l="18568" t="27893" r="25546" b="45765"/>
          <a:stretch/>
        </p:blipFill>
        <p:spPr>
          <a:xfrm>
            <a:off x="1764957" y="3429000"/>
            <a:ext cx="6813570" cy="1805694"/>
          </a:xfrm>
          <a:prstGeom prst="rect">
            <a:avLst/>
          </a:prstGeom>
          <a:ln>
            <a:solidFill>
              <a:srgbClr val="004494"/>
            </a:solidFill>
          </a:ln>
        </p:spPr>
      </p:pic>
      <p:sp>
        <p:nvSpPr>
          <p:cNvPr id="6" name="Rectangle 2">
            <a:extLst>
              <a:ext uri="{FF2B5EF4-FFF2-40B4-BE49-F238E27FC236}">
                <a16:creationId xmlns:a16="http://schemas.microsoft.com/office/drawing/2014/main" id="{D614F56A-128F-6C7A-F1FF-EC9D64E12584}"/>
              </a:ext>
            </a:extLst>
          </p:cNvPr>
          <p:cNvSpPr>
            <a:spLocks noChangeArrowheads="1"/>
          </p:cNvSpPr>
          <p:nvPr/>
        </p:nvSpPr>
        <p:spPr bwMode="auto">
          <a:xfrm>
            <a:off x="1660124" y="5436301"/>
            <a:ext cx="8257932"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pt-BR" altLang="pt-BR" sz="16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Nestes exemplos, usamos um contêiner de 200 pixels de altura para demonstrar melhor a</a:t>
            </a:r>
            <a:r>
              <a:rPr lang="pt-BR" altLang="pt-BR" sz="1600" dirty="0">
                <a:latin typeface="Verdana" panose="020B0604030504040204" pitchFamily="34" charset="0"/>
                <a:ea typeface="Verdana" panose="020B0604030504040204" pitchFamily="34" charset="0"/>
              </a:rPr>
              <a:t> propriedade </a:t>
            </a:r>
            <a:r>
              <a:rPr kumimoji="0" lang="pt-BR" altLang="pt-BR" sz="16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align</a:t>
            </a:r>
            <a:r>
              <a:rPr kumimoji="0" lang="pt-BR" altLang="pt-BR" sz="16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-self </a:t>
            </a:r>
            <a:r>
              <a:rPr kumimoji="0" lang="pt-BR" altLang="pt-BR" sz="16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t>
            </a:r>
            <a:r>
              <a:rPr kumimoji="0" lang="pt-BR" altLang="pt-BR"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737446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829CC-2F85-579D-10D1-86D35D1C2A4F}"/>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291E12F7-9274-C837-618D-7C301D913499}"/>
              </a:ext>
            </a:extLst>
          </p:cNvPr>
          <p:cNvSpPr/>
          <p:nvPr/>
        </p:nvSpPr>
        <p:spPr>
          <a:xfrm>
            <a:off x="1722268" y="6487228"/>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A3EF6095-D60D-FDD6-3AA2-3B68DB5419DB}"/>
              </a:ext>
            </a:extLst>
          </p:cNvPr>
          <p:cNvSpPr/>
          <p:nvPr/>
        </p:nvSpPr>
        <p:spPr>
          <a:xfrm>
            <a:off x="1845538" y="1179138"/>
            <a:ext cx="9145017" cy="646331"/>
          </a:xfrm>
          <a:prstGeom prst="rect">
            <a:avLst/>
          </a:prstGeom>
        </p:spPr>
        <p:txBody>
          <a:bodyPr wrap="square">
            <a:spAutoFit/>
          </a:bodyPr>
          <a:lstStyle/>
          <a:p>
            <a:r>
              <a:rPr lang="pt-BR" sz="1800" dirty="0">
                <a:latin typeface="Verdana" panose="020B0604030504040204" pitchFamily="34" charset="0"/>
              </a:rPr>
              <a:t>Alinhe o segundo item flexível na parte superior do contêiner e o terceiro item flexível na parte inferior do contêiner:</a:t>
            </a:r>
            <a:endParaRPr lang="pt-BR" sz="1800" dirty="0"/>
          </a:p>
        </p:txBody>
      </p:sp>
      <p:pic>
        <p:nvPicPr>
          <p:cNvPr id="4" name="Imagem 3">
            <a:extLst>
              <a:ext uri="{FF2B5EF4-FFF2-40B4-BE49-F238E27FC236}">
                <a16:creationId xmlns:a16="http://schemas.microsoft.com/office/drawing/2014/main" id="{E8C224F8-9D7E-EF8A-7761-2C16C49305C6}"/>
              </a:ext>
            </a:extLst>
          </p:cNvPr>
          <p:cNvPicPr>
            <a:picLocks noChangeAspect="1"/>
          </p:cNvPicPr>
          <p:nvPr/>
        </p:nvPicPr>
        <p:blipFill rotWithShape="1">
          <a:blip r:embed="rId3"/>
          <a:srcRect l="50821" t="46492" r="2724" b="27542"/>
          <a:stretch/>
        </p:blipFill>
        <p:spPr>
          <a:xfrm>
            <a:off x="1845538" y="1929563"/>
            <a:ext cx="7374909" cy="2317611"/>
          </a:xfrm>
          <a:prstGeom prst="rect">
            <a:avLst/>
          </a:prstGeom>
          <a:ln>
            <a:solidFill>
              <a:srgbClr val="004494"/>
            </a:solidFill>
          </a:ln>
        </p:spPr>
      </p:pic>
      <p:sp>
        <p:nvSpPr>
          <p:cNvPr id="5" name="Retângulo 4">
            <a:extLst>
              <a:ext uri="{FF2B5EF4-FFF2-40B4-BE49-F238E27FC236}">
                <a16:creationId xmlns:a16="http://schemas.microsoft.com/office/drawing/2014/main" id="{245D7F8F-4BDC-6D32-5ABB-9F5FB01BC1AA}"/>
              </a:ext>
            </a:extLst>
          </p:cNvPr>
          <p:cNvSpPr/>
          <p:nvPr/>
        </p:nvSpPr>
        <p:spPr>
          <a:xfrm>
            <a:off x="1845538" y="4365576"/>
            <a:ext cx="6764740" cy="1754326"/>
          </a:xfrm>
          <a:prstGeom prst="rect">
            <a:avLst/>
          </a:prstGeom>
          <a:ln>
            <a:solidFill>
              <a:srgbClr val="004494"/>
            </a:solidFill>
          </a:ln>
        </p:spPr>
        <p:txBody>
          <a:bodyPr wrap="square">
            <a:spAutoFit/>
          </a:bodyPr>
          <a:lstStyle/>
          <a:p>
            <a:r>
              <a:rPr lang="pt-BR" sz="1800" dirty="0">
                <a:solidFill>
                  <a:srgbClr val="0000CD"/>
                </a:solidFill>
                <a:latin typeface="Consolas" panose="020B0609020204030204" pitchFamily="49" charset="0"/>
              </a:rPr>
              <a:t>&lt;</a:t>
            </a:r>
            <a:r>
              <a:rPr lang="pt-BR" sz="1800" dirty="0" err="1">
                <a:solidFill>
                  <a:srgbClr val="A52A2A"/>
                </a:solidFill>
                <a:latin typeface="Consolas" panose="020B0609020204030204" pitchFamily="49" charset="0"/>
              </a:rPr>
              <a:t>div</a:t>
            </a: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class</a:t>
            </a:r>
            <a:r>
              <a:rPr lang="pt-BR" sz="1800" dirty="0">
                <a:solidFill>
                  <a:srgbClr val="0000CD"/>
                </a:solidFill>
                <a:latin typeface="Consolas" panose="020B0609020204030204" pitchFamily="49" charset="0"/>
              </a:rPr>
              <a:t>="</a:t>
            </a:r>
            <a:r>
              <a:rPr lang="pt-BR" sz="1800" dirty="0" err="1">
                <a:solidFill>
                  <a:srgbClr val="0000CD"/>
                </a:solidFill>
                <a:latin typeface="Consolas" panose="020B0609020204030204" pitchFamily="49" charset="0"/>
              </a:rPr>
              <a:t>flex</a:t>
            </a:r>
            <a:r>
              <a:rPr lang="pt-BR" sz="1800" dirty="0">
                <a:solidFill>
                  <a:srgbClr val="0000CD"/>
                </a:solidFill>
                <a:latin typeface="Consolas" panose="020B0609020204030204" pitchFamily="49" charset="0"/>
              </a:rPr>
              <a:t>-container"&gt;</a:t>
            </a:r>
            <a:br>
              <a:rPr lang="pt-BR" sz="1800" dirty="0"/>
            </a:br>
            <a:r>
              <a:rPr lang="pt-BR" sz="1800" dirty="0">
                <a:latin typeface="Consolas" panose="020B0609020204030204" pitchFamily="49" charset="0"/>
              </a:rPr>
              <a:t>  </a:t>
            </a:r>
            <a:r>
              <a:rPr lang="pt-BR" sz="1800" dirty="0">
                <a:solidFill>
                  <a:srgbClr val="0000CD"/>
                </a:solidFill>
                <a:latin typeface="Consolas" panose="020B0609020204030204" pitchFamily="49" charset="0"/>
              </a:rPr>
              <a:t>&lt;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r>
              <a:rPr lang="pt-BR" sz="1800" dirty="0">
                <a:latin typeface="Consolas" panose="020B0609020204030204" pitchFamily="49" charset="0"/>
              </a:rPr>
              <a:t>1</a:t>
            </a:r>
            <a:r>
              <a:rPr lang="pt-BR" sz="1800" dirty="0">
                <a:solidFill>
                  <a:srgbClr val="0000CD"/>
                </a:solidFill>
                <a:latin typeface="Consolas" panose="020B0609020204030204" pitchFamily="49" charset="0"/>
              </a:rPr>
              <a:t>&lt;</a:t>
            </a:r>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br>
              <a:rPr lang="pt-BR" sz="1800" dirty="0"/>
            </a:br>
            <a:r>
              <a:rPr lang="pt-BR" sz="1800" dirty="0">
                <a:latin typeface="Consolas" panose="020B0609020204030204" pitchFamily="49" charset="0"/>
              </a:rPr>
              <a:t>  </a:t>
            </a:r>
            <a:r>
              <a:rPr lang="pt-BR" sz="1800" dirty="0">
                <a:solidFill>
                  <a:srgbClr val="0000CD"/>
                </a:solidFill>
                <a:latin typeface="Consolas" panose="020B0609020204030204" pitchFamily="49" charset="0"/>
              </a:rPr>
              <a:t>&lt;</a:t>
            </a:r>
            <a:r>
              <a:rPr lang="pt-BR" sz="1800" dirty="0" err="1">
                <a:solidFill>
                  <a:srgbClr val="A52A2A"/>
                </a:solidFill>
                <a:latin typeface="Consolas" panose="020B0609020204030204" pitchFamily="49" charset="0"/>
              </a:rPr>
              <a:t>div</a:t>
            </a: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style</a:t>
            </a:r>
            <a:r>
              <a:rPr lang="pt-BR" sz="1800" dirty="0">
                <a:solidFill>
                  <a:srgbClr val="0000CD"/>
                </a:solidFill>
                <a:latin typeface="Consolas" panose="020B0609020204030204" pitchFamily="49" charset="0"/>
              </a:rPr>
              <a:t>="</a:t>
            </a:r>
            <a:r>
              <a:rPr lang="pt-BR" sz="1800" dirty="0" err="1">
                <a:solidFill>
                  <a:srgbClr val="0000CD"/>
                </a:solidFill>
                <a:latin typeface="Consolas" panose="020B0609020204030204" pitchFamily="49" charset="0"/>
              </a:rPr>
              <a:t>align</a:t>
            </a:r>
            <a:r>
              <a:rPr lang="pt-BR" sz="1800" dirty="0">
                <a:solidFill>
                  <a:srgbClr val="0000CD"/>
                </a:solidFill>
                <a:latin typeface="Consolas" panose="020B0609020204030204" pitchFamily="49" charset="0"/>
              </a:rPr>
              <a:t>-self: </a:t>
            </a:r>
            <a:r>
              <a:rPr lang="pt-BR" sz="1800" dirty="0" err="1">
                <a:solidFill>
                  <a:srgbClr val="0000CD"/>
                </a:solidFill>
                <a:latin typeface="Consolas" panose="020B0609020204030204" pitchFamily="49" charset="0"/>
              </a:rPr>
              <a:t>flex</a:t>
            </a:r>
            <a:r>
              <a:rPr lang="pt-BR" sz="1800" dirty="0">
                <a:solidFill>
                  <a:srgbClr val="0000CD"/>
                </a:solidFill>
                <a:latin typeface="Consolas" panose="020B0609020204030204" pitchFamily="49" charset="0"/>
              </a:rPr>
              <a:t>-start"&gt;</a:t>
            </a:r>
            <a:r>
              <a:rPr lang="pt-BR" sz="1800" dirty="0">
                <a:latin typeface="Consolas" panose="020B0609020204030204" pitchFamily="49" charset="0"/>
              </a:rPr>
              <a:t>2</a:t>
            </a:r>
            <a:r>
              <a:rPr lang="pt-BR" sz="1800" dirty="0">
                <a:solidFill>
                  <a:srgbClr val="0000CD"/>
                </a:solidFill>
                <a:latin typeface="Consolas" panose="020B0609020204030204" pitchFamily="49" charset="0"/>
              </a:rPr>
              <a:t>&lt;</a:t>
            </a:r>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br>
              <a:rPr lang="pt-BR" sz="1800" dirty="0"/>
            </a:br>
            <a:r>
              <a:rPr lang="pt-BR" sz="1800" dirty="0">
                <a:latin typeface="Consolas" panose="020B0609020204030204" pitchFamily="49" charset="0"/>
              </a:rPr>
              <a:t>  </a:t>
            </a:r>
            <a:r>
              <a:rPr lang="pt-BR" sz="1800" dirty="0">
                <a:solidFill>
                  <a:srgbClr val="0000CD"/>
                </a:solidFill>
                <a:latin typeface="Consolas" panose="020B0609020204030204" pitchFamily="49" charset="0"/>
              </a:rPr>
              <a:t>&lt;</a:t>
            </a:r>
            <a:r>
              <a:rPr lang="pt-BR" sz="1800" dirty="0" err="1">
                <a:solidFill>
                  <a:srgbClr val="A52A2A"/>
                </a:solidFill>
                <a:latin typeface="Consolas" panose="020B0609020204030204" pitchFamily="49" charset="0"/>
              </a:rPr>
              <a:t>div</a:t>
            </a:r>
            <a:r>
              <a:rPr lang="pt-BR" sz="1800" dirty="0">
                <a:solidFill>
                  <a:srgbClr val="FF0000"/>
                </a:solidFill>
                <a:latin typeface="Consolas" panose="020B0609020204030204" pitchFamily="49" charset="0"/>
              </a:rPr>
              <a:t> </a:t>
            </a:r>
            <a:r>
              <a:rPr lang="pt-BR" sz="1800" dirty="0" err="1">
                <a:solidFill>
                  <a:srgbClr val="FF0000"/>
                </a:solidFill>
                <a:latin typeface="Consolas" panose="020B0609020204030204" pitchFamily="49" charset="0"/>
              </a:rPr>
              <a:t>style</a:t>
            </a:r>
            <a:r>
              <a:rPr lang="pt-BR" sz="1800" dirty="0">
                <a:solidFill>
                  <a:srgbClr val="0000CD"/>
                </a:solidFill>
                <a:latin typeface="Consolas" panose="020B0609020204030204" pitchFamily="49" charset="0"/>
              </a:rPr>
              <a:t>="</a:t>
            </a:r>
            <a:r>
              <a:rPr lang="pt-BR" sz="1800" dirty="0" err="1">
                <a:solidFill>
                  <a:srgbClr val="0000CD"/>
                </a:solidFill>
                <a:latin typeface="Consolas" panose="020B0609020204030204" pitchFamily="49" charset="0"/>
              </a:rPr>
              <a:t>align</a:t>
            </a:r>
            <a:r>
              <a:rPr lang="pt-BR" sz="1800" dirty="0">
                <a:solidFill>
                  <a:srgbClr val="0000CD"/>
                </a:solidFill>
                <a:latin typeface="Consolas" panose="020B0609020204030204" pitchFamily="49" charset="0"/>
              </a:rPr>
              <a:t>-self: </a:t>
            </a:r>
            <a:r>
              <a:rPr lang="pt-BR" sz="1800" dirty="0" err="1">
                <a:solidFill>
                  <a:srgbClr val="0000CD"/>
                </a:solidFill>
                <a:latin typeface="Consolas" panose="020B0609020204030204" pitchFamily="49" charset="0"/>
              </a:rPr>
              <a:t>flex-end</a:t>
            </a:r>
            <a:r>
              <a:rPr lang="pt-BR" sz="1800" dirty="0">
                <a:solidFill>
                  <a:srgbClr val="0000CD"/>
                </a:solidFill>
                <a:latin typeface="Consolas" panose="020B0609020204030204" pitchFamily="49" charset="0"/>
              </a:rPr>
              <a:t>"&gt;</a:t>
            </a:r>
            <a:r>
              <a:rPr lang="pt-BR" sz="1800" dirty="0">
                <a:latin typeface="Consolas" panose="020B0609020204030204" pitchFamily="49" charset="0"/>
              </a:rPr>
              <a:t>3</a:t>
            </a:r>
            <a:r>
              <a:rPr lang="pt-BR" sz="1800" dirty="0">
                <a:solidFill>
                  <a:srgbClr val="0000CD"/>
                </a:solidFill>
                <a:latin typeface="Consolas" panose="020B0609020204030204" pitchFamily="49" charset="0"/>
              </a:rPr>
              <a:t>&lt;</a:t>
            </a:r>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br>
              <a:rPr lang="pt-BR" sz="1800" dirty="0"/>
            </a:br>
            <a:r>
              <a:rPr lang="pt-BR" sz="1800" dirty="0">
                <a:latin typeface="Consolas" panose="020B0609020204030204" pitchFamily="49" charset="0"/>
              </a:rPr>
              <a:t>  </a:t>
            </a:r>
            <a:r>
              <a:rPr lang="pt-BR" sz="1800" dirty="0">
                <a:solidFill>
                  <a:srgbClr val="0000CD"/>
                </a:solidFill>
                <a:latin typeface="Consolas" panose="020B0609020204030204" pitchFamily="49" charset="0"/>
              </a:rPr>
              <a:t>&lt;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r>
              <a:rPr lang="pt-BR" sz="1800" dirty="0">
                <a:latin typeface="Consolas" panose="020B0609020204030204" pitchFamily="49" charset="0"/>
              </a:rPr>
              <a:t>4</a:t>
            </a:r>
            <a:r>
              <a:rPr lang="pt-BR" sz="1800" dirty="0">
                <a:solidFill>
                  <a:srgbClr val="0000CD"/>
                </a:solidFill>
                <a:latin typeface="Consolas" panose="020B0609020204030204" pitchFamily="49" charset="0"/>
              </a:rPr>
              <a:t>&lt;</a:t>
            </a:r>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br>
              <a:rPr lang="pt-BR" sz="1800" dirty="0"/>
            </a:br>
            <a:r>
              <a:rPr lang="pt-BR" sz="1800" dirty="0">
                <a:solidFill>
                  <a:srgbClr val="0000CD"/>
                </a:solidFill>
                <a:latin typeface="Consolas" panose="020B0609020204030204" pitchFamily="49" charset="0"/>
              </a:rPr>
              <a:t>&lt;</a:t>
            </a:r>
            <a:r>
              <a:rPr lang="pt-BR" sz="1800" dirty="0">
                <a:solidFill>
                  <a:srgbClr val="A52A2A"/>
                </a:solidFill>
                <a:latin typeface="Consolas" panose="020B0609020204030204" pitchFamily="49" charset="0"/>
              </a:rPr>
              <a:t>/</a:t>
            </a:r>
            <a:r>
              <a:rPr lang="pt-BR" sz="1800" dirty="0" err="1">
                <a:solidFill>
                  <a:srgbClr val="A52A2A"/>
                </a:solidFill>
                <a:latin typeface="Consolas" panose="020B0609020204030204" pitchFamily="49" charset="0"/>
              </a:rPr>
              <a:t>div</a:t>
            </a:r>
            <a:r>
              <a:rPr lang="pt-BR" sz="1800" dirty="0">
                <a:solidFill>
                  <a:srgbClr val="0000CD"/>
                </a:solidFill>
                <a:latin typeface="Consolas" panose="020B0609020204030204" pitchFamily="49" charset="0"/>
              </a:rPr>
              <a:t>&gt;</a:t>
            </a:r>
            <a:endParaRPr lang="pt-BR" sz="1800" dirty="0"/>
          </a:p>
        </p:txBody>
      </p:sp>
    </p:spTree>
    <p:extLst>
      <p:ext uri="{BB962C8B-B14F-4D97-AF65-F5344CB8AC3E}">
        <p14:creationId xmlns:p14="http://schemas.microsoft.com/office/powerpoint/2010/main" val="357135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pic>
        <p:nvPicPr>
          <p:cNvPr id="17" name="Google Shape;62;p9"/>
          <p:cNvPicPr preferRelativeResize="0"/>
          <p:nvPr/>
        </p:nvPicPr>
        <p:blipFill rotWithShape="1">
          <a:blip r:embed="rId4">
            <a:alphaModFix/>
          </a:blip>
          <a:srcRect l="34058"/>
          <a:stretch/>
        </p:blipFill>
        <p:spPr>
          <a:xfrm>
            <a:off x="-4" y="410875"/>
            <a:ext cx="6395109" cy="985200"/>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pic>
        <p:nvPicPr>
          <p:cNvPr id="7" name="Imagem 6">
            <a:extLst>
              <a:ext uri="{FF2B5EF4-FFF2-40B4-BE49-F238E27FC236}">
                <a16:creationId xmlns:a16="http://schemas.microsoft.com/office/drawing/2014/main" id="{867FCB63-AB99-7C5E-47DE-7DCCD2A6504B}"/>
              </a:ext>
            </a:extLst>
          </p:cNvPr>
          <p:cNvPicPr>
            <a:picLocks noChangeAspect="1"/>
          </p:cNvPicPr>
          <p:nvPr/>
        </p:nvPicPr>
        <p:blipFill>
          <a:blip r:embed="rId5"/>
          <a:stretch>
            <a:fillRect/>
          </a:stretch>
        </p:blipFill>
        <p:spPr>
          <a:xfrm>
            <a:off x="6464299" y="464376"/>
            <a:ext cx="597601" cy="787899"/>
          </a:xfrm>
          <a:prstGeom prst="rect">
            <a:avLst/>
          </a:prstGeom>
        </p:spPr>
      </p:pic>
      <p:pic>
        <p:nvPicPr>
          <p:cNvPr id="11" name="Imagem 10">
            <a:extLst>
              <a:ext uri="{FF2B5EF4-FFF2-40B4-BE49-F238E27FC236}">
                <a16:creationId xmlns:a16="http://schemas.microsoft.com/office/drawing/2014/main" id="{E81201D2-7154-BE5C-14AE-132AD1AF41DA}"/>
              </a:ext>
            </a:extLst>
          </p:cNvPr>
          <p:cNvPicPr>
            <a:picLocks noChangeAspect="1"/>
          </p:cNvPicPr>
          <p:nvPr/>
        </p:nvPicPr>
        <p:blipFill rotWithShape="1">
          <a:blip r:embed="rId6"/>
          <a:srcRect b="12802"/>
          <a:stretch/>
        </p:blipFill>
        <p:spPr>
          <a:xfrm>
            <a:off x="0" y="1"/>
            <a:ext cx="12189261" cy="6857999"/>
          </a:xfrm>
          <a:prstGeom prst="rect">
            <a:avLst/>
          </a:prstGeom>
        </p:spPr>
      </p:pic>
    </p:spTree>
    <p:extLst>
      <p:ext uri="{BB962C8B-B14F-4D97-AF65-F5344CB8AC3E}">
        <p14:creationId xmlns:p14="http://schemas.microsoft.com/office/powerpoint/2010/main" val="4090943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pic>
        <p:nvPicPr>
          <p:cNvPr id="17" name="Google Shape;62;p9"/>
          <p:cNvPicPr preferRelativeResize="0"/>
          <p:nvPr/>
        </p:nvPicPr>
        <p:blipFill rotWithShape="1">
          <a:blip r:embed="rId4">
            <a:alphaModFix/>
          </a:blip>
          <a:srcRect l="34058"/>
          <a:stretch/>
        </p:blipFill>
        <p:spPr>
          <a:xfrm>
            <a:off x="-4" y="410875"/>
            <a:ext cx="6395109" cy="985200"/>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pic>
        <p:nvPicPr>
          <p:cNvPr id="7" name="Imagem 6">
            <a:extLst>
              <a:ext uri="{FF2B5EF4-FFF2-40B4-BE49-F238E27FC236}">
                <a16:creationId xmlns:a16="http://schemas.microsoft.com/office/drawing/2014/main" id="{867FCB63-AB99-7C5E-47DE-7DCCD2A6504B}"/>
              </a:ext>
            </a:extLst>
          </p:cNvPr>
          <p:cNvPicPr>
            <a:picLocks noChangeAspect="1"/>
          </p:cNvPicPr>
          <p:nvPr/>
        </p:nvPicPr>
        <p:blipFill>
          <a:blip r:embed="rId5"/>
          <a:stretch>
            <a:fillRect/>
          </a:stretch>
        </p:blipFill>
        <p:spPr>
          <a:xfrm>
            <a:off x="6464299" y="464376"/>
            <a:ext cx="597601" cy="787899"/>
          </a:xfrm>
          <a:prstGeom prst="rect">
            <a:avLst/>
          </a:prstGeom>
        </p:spPr>
      </p:pic>
      <p:pic>
        <p:nvPicPr>
          <p:cNvPr id="3" name="Imagem 2">
            <a:extLst>
              <a:ext uri="{FF2B5EF4-FFF2-40B4-BE49-F238E27FC236}">
                <a16:creationId xmlns:a16="http://schemas.microsoft.com/office/drawing/2014/main" id="{77427EDE-6F5C-7D95-1EDF-4030F5611BA9}"/>
              </a:ext>
            </a:extLst>
          </p:cNvPr>
          <p:cNvPicPr>
            <a:picLocks noChangeAspect="1"/>
          </p:cNvPicPr>
          <p:nvPr/>
        </p:nvPicPr>
        <p:blipFill>
          <a:blip r:embed="rId6"/>
          <a:stretch>
            <a:fillRect/>
          </a:stretch>
        </p:blipFill>
        <p:spPr>
          <a:xfrm>
            <a:off x="0" y="1673"/>
            <a:ext cx="12192000" cy="6854653"/>
          </a:xfrm>
          <a:prstGeom prst="rect">
            <a:avLst/>
          </a:prstGeom>
        </p:spPr>
      </p:pic>
    </p:spTree>
    <p:extLst>
      <p:ext uri="{BB962C8B-B14F-4D97-AF65-F5344CB8AC3E}">
        <p14:creationId xmlns:p14="http://schemas.microsoft.com/office/powerpoint/2010/main" val="222659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ACB-077F-F659-3538-45B000CB3FF9}"/>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F7F3B1C3-96BB-3368-CCB4-A0D53931BC97}"/>
              </a:ext>
            </a:extLst>
          </p:cNvPr>
          <p:cNvPicPr>
            <a:picLocks noChangeAspect="1"/>
          </p:cNvPicPr>
          <p:nvPr/>
        </p:nvPicPr>
        <p:blipFill rotWithShape="1">
          <a:blip r:embed="rId2"/>
          <a:srcRect l="17885" t="24603" r="16923" b="40303"/>
          <a:stretch/>
        </p:blipFill>
        <p:spPr>
          <a:xfrm>
            <a:off x="1190069" y="1813007"/>
            <a:ext cx="9507428" cy="2877469"/>
          </a:xfrm>
          <a:prstGeom prst="rect">
            <a:avLst/>
          </a:prstGeom>
        </p:spPr>
      </p:pic>
    </p:spTree>
    <p:extLst>
      <p:ext uri="{BB962C8B-B14F-4D97-AF65-F5344CB8AC3E}">
        <p14:creationId xmlns:p14="http://schemas.microsoft.com/office/powerpoint/2010/main" val="2316702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pic>
        <p:nvPicPr>
          <p:cNvPr id="17" name="Google Shape;62;p9"/>
          <p:cNvPicPr preferRelativeResize="0"/>
          <p:nvPr/>
        </p:nvPicPr>
        <p:blipFill rotWithShape="1">
          <a:blip r:embed="rId4">
            <a:alphaModFix/>
          </a:blip>
          <a:srcRect l="34058"/>
          <a:stretch/>
        </p:blipFill>
        <p:spPr>
          <a:xfrm>
            <a:off x="-4" y="410875"/>
            <a:ext cx="6395109" cy="985200"/>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pic>
        <p:nvPicPr>
          <p:cNvPr id="7" name="Imagem 6">
            <a:extLst>
              <a:ext uri="{FF2B5EF4-FFF2-40B4-BE49-F238E27FC236}">
                <a16:creationId xmlns:a16="http://schemas.microsoft.com/office/drawing/2014/main" id="{867FCB63-AB99-7C5E-47DE-7DCCD2A6504B}"/>
              </a:ext>
            </a:extLst>
          </p:cNvPr>
          <p:cNvPicPr>
            <a:picLocks noChangeAspect="1"/>
          </p:cNvPicPr>
          <p:nvPr/>
        </p:nvPicPr>
        <p:blipFill>
          <a:blip r:embed="rId5"/>
          <a:stretch>
            <a:fillRect/>
          </a:stretch>
        </p:blipFill>
        <p:spPr>
          <a:xfrm>
            <a:off x="6464299" y="464376"/>
            <a:ext cx="597601" cy="787899"/>
          </a:xfrm>
          <a:prstGeom prst="rect">
            <a:avLst/>
          </a:prstGeom>
        </p:spPr>
      </p:pic>
      <p:sp>
        <p:nvSpPr>
          <p:cNvPr id="6" name="Retângulo 5">
            <a:extLst>
              <a:ext uri="{FF2B5EF4-FFF2-40B4-BE49-F238E27FC236}">
                <a16:creationId xmlns:a16="http://schemas.microsoft.com/office/drawing/2014/main" id="{EA2BE9DD-3FFD-4207-E31D-801FF62C3246}"/>
              </a:ext>
            </a:extLst>
          </p:cNvPr>
          <p:cNvSpPr/>
          <p:nvPr/>
        </p:nvSpPr>
        <p:spPr>
          <a:xfrm>
            <a:off x="-4" y="48126"/>
            <a:ext cx="12192004" cy="7478970"/>
          </a:xfrm>
          <a:prstGeom prst="rect">
            <a:avLst/>
          </a:prstGeom>
          <a:solidFill>
            <a:schemeClr val="accent6"/>
          </a:solidFill>
        </p:spPr>
        <p:txBody>
          <a:bodyPr wrap="square">
            <a:spAutoFit/>
          </a:bodyPr>
          <a:lstStyle/>
          <a:p>
            <a:r>
              <a:rPr lang="pt-BR" sz="1600" dirty="0">
                <a:solidFill>
                  <a:srgbClr val="800000"/>
                </a:solidFill>
                <a:latin typeface="Consolas" panose="020B0609020204030204" pitchFamily="49" charset="0"/>
              </a:rPr>
              <a:t>&lt;!DOCTYPE</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html</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html</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head</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title</a:t>
            </a:r>
            <a:r>
              <a:rPr lang="pt-BR" sz="1600" dirty="0">
                <a:solidFill>
                  <a:srgbClr val="800000"/>
                </a:solidFill>
                <a:latin typeface="Consolas" panose="020B0609020204030204" pitchFamily="49" charset="0"/>
              </a:rPr>
              <a:t>&gt;</a:t>
            </a:r>
            <a:r>
              <a:rPr lang="pt-BR" sz="1600" dirty="0">
                <a:latin typeface="Consolas" panose="020B0609020204030204" pitchFamily="49" charset="0"/>
              </a:rPr>
              <a:t>Titulo da Página</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title</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&lt;meta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charset</a:t>
            </a:r>
            <a:r>
              <a:rPr lang="pt-BR" sz="1600" dirty="0">
                <a:latin typeface="Consolas" panose="020B0609020204030204" pitchFamily="49" charset="0"/>
              </a:rPr>
              <a:t>=</a:t>
            </a:r>
            <a:r>
              <a:rPr lang="pt-BR" sz="1600" dirty="0">
                <a:solidFill>
                  <a:srgbClr val="0000FF"/>
                </a:solidFill>
                <a:latin typeface="Consolas" panose="020B0609020204030204" pitchFamily="49" charset="0"/>
              </a:rPr>
              <a:t>"UTF-8"</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&lt;meta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name</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viewport</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content</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width</a:t>
            </a:r>
            <a:r>
              <a:rPr lang="pt-BR" sz="1600" dirty="0">
                <a:solidFill>
                  <a:srgbClr val="0000FF"/>
                </a:solidFill>
                <a:latin typeface="Consolas" panose="020B0609020204030204" pitchFamily="49" charset="0"/>
              </a:rPr>
              <a:t>=device-</a:t>
            </a:r>
            <a:r>
              <a:rPr lang="pt-BR" sz="1600" dirty="0" err="1">
                <a:solidFill>
                  <a:srgbClr val="0000FF"/>
                </a:solidFill>
                <a:latin typeface="Consolas" panose="020B0609020204030204" pitchFamily="49" charset="0"/>
              </a:rPr>
              <a:t>width</a:t>
            </a:r>
            <a:r>
              <a:rPr lang="pt-BR" sz="1600" dirty="0">
                <a:solidFill>
                  <a:srgbClr val="0000FF"/>
                </a:solidFill>
                <a:latin typeface="Consolas" panose="020B0609020204030204" pitchFamily="49" charset="0"/>
              </a:rPr>
              <a:t>, </a:t>
            </a:r>
            <a:r>
              <a:rPr lang="pt-BR" sz="1600" dirty="0" err="1">
                <a:solidFill>
                  <a:srgbClr val="0000FF"/>
                </a:solidFill>
                <a:latin typeface="Consolas" panose="020B0609020204030204" pitchFamily="49" charset="0"/>
              </a:rPr>
              <a:t>initial-scale</a:t>
            </a:r>
            <a:r>
              <a:rPr lang="pt-BR" sz="1600" dirty="0">
                <a:solidFill>
                  <a:srgbClr val="0000FF"/>
                </a:solidFill>
                <a:latin typeface="Consolas" panose="020B0609020204030204" pitchFamily="49" charset="0"/>
              </a:rPr>
              <a:t>=1"</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&lt;link</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rel</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stylesheet</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href</a:t>
            </a:r>
            <a:r>
              <a:rPr lang="pt-BR" sz="1600" dirty="0">
                <a:latin typeface="Consolas" panose="020B0609020204030204" pitchFamily="49" charset="0"/>
              </a:rPr>
              <a:t>=</a:t>
            </a:r>
            <a:r>
              <a:rPr lang="pt-BR" sz="1600" dirty="0">
                <a:solidFill>
                  <a:srgbClr val="0000FF"/>
                </a:solidFill>
                <a:latin typeface="Consolas" panose="020B0609020204030204" pitchFamily="49" charset="0"/>
              </a:rPr>
              <a:t>"site.css"</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head</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body</a:t>
            </a:r>
            <a:r>
              <a:rPr lang="pt-BR" sz="1600" dirty="0">
                <a:solidFill>
                  <a:srgbClr val="800000"/>
                </a:solidFill>
                <a:latin typeface="Consolas" panose="020B0609020204030204" pitchFamily="49" charset="0"/>
              </a:rPr>
              <a:t>&gt;</a:t>
            </a:r>
            <a:br>
              <a:rPr lang="pt-BR" sz="1600" dirty="0">
                <a:latin typeface="Consolas" panose="020B0609020204030204" pitchFamily="49" charset="0"/>
              </a:rPr>
            </a:br>
            <a:r>
              <a:rPr lang="pt-BR" sz="1600" dirty="0">
                <a:latin typeface="Consolas" panose="020B0609020204030204" pitchFamily="49" charset="0"/>
              </a:rPr>
              <a:t>    </a:t>
            </a:r>
            <a:r>
              <a:rPr lang="pt-BR" sz="1600" dirty="0">
                <a:solidFill>
                  <a:srgbClr val="008000"/>
                </a:solidFill>
                <a:latin typeface="Consolas" panose="020B0609020204030204" pitchFamily="49" charset="0"/>
              </a:rPr>
              <a:t>&lt;!-- Nota --&gt;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"background:yellow;padding:5px"</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&lt;h4</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text-align:center</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Redimensione a janela do navegador para ver o efeito responsivo..</a:t>
            </a:r>
            <a:r>
              <a:rPr lang="pt-BR" sz="1600" dirty="0">
                <a:solidFill>
                  <a:srgbClr val="800000"/>
                </a:solidFill>
                <a:latin typeface="Consolas" panose="020B0609020204030204" pitchFamily="49" charset="0"/>
              </a:rPr>
              <a:t>&lt;/h4&gt;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latin typeface="Consolas" panose="020B0609020204030204" pitchFamily="49" charset="0"/>
              </a:rPr>
              <a:t>    </a:t>
            </a:r>
            <a:r>
              <a:rPr lang="pt-BR" sz="1600" dirty="0">
                <a:solidFill>
                  <a:srgbClr val="008000"/>
                </a:solidFill>
                <a:latin typeface="Consolas" panose="020B0609020204030204" pitchFamily="49" charset="0"/>
              </a:rPr>
              <a:t>&lt;!-- Cabeçalho --&gt;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"header"</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&lt;h1&gt;</a:t>
            </a:r>
            <a:r>
              <a:rPr lang="pt-BR" sz="1600" dirty="0">
                <a:latin typeface="Consolas" panose="020B0609020204030204" pitchFamily="49" charset="0"/>
              </a:rPr>
              <a:t>Meu Website</a:t>
            </a:r>
            <a:r>
              <a:rPr lang="pt-BR" sz="1600" dirty="0">
                <a:solidFill>
                  <a:srgbClr val="800000"/>
                </a:solidFill>
                <a:latin typeface="Consolas" panose="020B0609020204030204" pitchFamily="49" charset="0"/>
              </a:rPr>
              <a:t>&lt;/h1&gt;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Com um </a:t>
            </a:r>
            <a:r>
              <a:rPr lang="pt-BR" sz="1600" dirty="0">
                <a:solidFill>
                  <a:srgbClr val="800000"/>
                </a:solidFill>
                <a:latin typeface="Consolas" panose="020B0609020204030204" pitchFamily="49" charset="0"/>
              </a:rPr>
              <a:t>&lt;b&gt;</a:t>
            </a:r>
            <a:r>
              <a:rPr lang="pt-BR" sz="1600" dirty="0">
                <a:latin typeface="Consolas" panose="020B0609020204030204" pitchFamily="49" charset="0"/>
              </a:rPr>
              <a:t>layout</a:t>
            </a:r>
            <a:r>
              <a:rPr lang="pt-BR" sz="1600" dirty="0">
                <a:solidFill>
                  <a:srgbClr val="800000"/>
                </a:solidFill>
                <a:latin typeface="Consolas" panose="020B0609020204030204" pitchFamily="49" charset="0"/>
              </a:rPr>
              <a:t>&lt;/b&gt;</a:t>
            </a:r>
            <a:r>
              <a:rPr lang="pt-BR" sz="1600" dirty="0">
                <a:latin typeface="Consolas" panose="020B0609020204030204" pitchFamily="49" charset="0"/>
              </a:rPr>
              <a:t> flexível.</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latin typeface="Consolas" panose="020B0609020204030204" pitchFamily="49" charset="0"/>
              </a:rPr>
              <a:t>    </a:t>
            </a:r>
            <a:r>
              <a:rPr lang="pt-BR" sz="1600" dirty="0">
                <a:solidFill>
                  <a:srgbClr val="008000"/>
                </a:solidFill>
                <a:latin typeface="Consolas" panose="020B0609020204030204" pitchFamily="49" charset="0"/>
              </a:rPr>
              <a:t>&lt;!-- Barra de navegação --&gt;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navbar</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href</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Link</a:t>
            </a:r>
            <a:r>
              <a:rPr lang="pt-BR" sz="1600" dirty="0">
                <a:solidFill>
                  <a:srgbClr val="800000"/>
                </a:solidFill>
                <a:latin typeface="Consolas" panose="020B0609020204030204" pitchFamily="49" charset="0"/>
              </a:rPr>
              <a:t>&lt;/a&gt;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href</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Link</a:t>
            </a:r>
            <a:r>
              <a:rPr lang="pt-BR" sz="1600" dirty="0">
                <a:solidFill>
                  <a:srgbClr val="800000"/>
                </a:solidFill>
                <a:latin typeface="Consolas" panose="020B0609020204030204" pitchFamily="49" charset="0"/>
              </a:rPr>
              <a:t>&lt;/a&gt;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href</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Link</a:t>
            </a:r>
            <a:r>
              <a:rPr lang="pt-BR" sz="1600" dirty="0">
                <a:solidFill>
                  <a:srgbClr val="800000"/>
                </a:solidFill>
                <a:latin typeface="Consolas" panose="020B0609020204030204" pitchFamily="49" charset="0"/>
              </a:rPr>
              <a:t>&lt;/a&gt;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href</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Link</a:t>
            </a:r>
            <a:r>
              <a:rPr lang="pt-BR" sz="1600" dirty="0">
                <a:solidFill>
                  <a:srgbClr val="800000"/>
                </a:solidFill>
                <a:latin typeface="Consolas" panose="020B0609020204030204" pitchFamily="49" charset="0"/>
              </a:rPr>
              <a:t>&lt;/a&gt;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p:txBody>
      </p:sp>
    </p:spTree>
    <p:extLst>
      <p:ext uri="{BB962C8B-B14F-4D97-AF65-F5344CB8AC3E}">
        <p14:creationId xmlns:p14="http://schemas.microsoft.com/office/powerpoint/2010/main" val="2413435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sp>
        <p:nvSpPr>
          <p:cNvPr id="6" name="Retângulo 5">
            <a:extLst>
              <a:ext uri="{FF2B5EF4-FFF2-40B4-BE49-F238E27FC236}">
                <a16:creationId xmlns:a16="http://schemas.microsoft.com/office/drawing/2014/main" id="{EEDC8899-39BC-D2B5-5CDB-7C81252B1271}"/>
              </a:ext>
            </a:extLst>
          </p:cNvPr>
          <p:cNvSpPr/>
          <p:nvPr/>
        </p:nvSpPr>
        <p:spPr>
          <a:xfrm>
            <a:off x="0" y="618781"/>
            <a:ext cx="12192000" cy="5755422"/>
          </a:xfrm>
          <a:prstGeom prst="rect">
            <a:avLst/>
          </a:prstGeom>
          <a:solidFill>
            <a:schemeClr val="accent6"/>
          </a:solidFill>
        </p:spPr>
        <p:txBody>
          <a:bodyPr wrap="square">
            <a:spAutoFit/>
          </a:bodyPr>
          <a:lstStyle/>
          <a:p>
            <a:r>
              <a:rPr lang="pt-BR" sz="1600" dirty="0">
                <a:solidFill>
                  <a:srgbClr val="008000"/>
                </a:solidFill>
                <a:latin typeface="Consolas" panose="020B0609020204030204" pitchFamily="49" charset="0"/>
              </a:rPr>
              <a:t>&lt;!-- A grade flexível (conteúdo) --&gt;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row</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side</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&lt;h2&gt;</a:t>
            </a:r>
            <a:r>
              <a:rPr lang="pt-BR" sz="1600" dirty="0">
                <a:latin typeface="Consolas" panose="020B0609020204030204" pitchFamily="49" charset="0"/>
              </a:rPr>
              <a:t> Sobre mim </a:t>
            </a:r>
            <a:r>
              <a:rPr lang="pt-BR" sz="1600" dirty="0">
                <a:solidFill>
                  <a:srgbClr val="800000"/>
                </a:solidFill>
                <a:latin typeface="Consolas" panose="020B0609020204030204" pitchFamily="49" charset="0"/>
              </a:rPr>
              <a:t>&lt;/h2&gt;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&lt;h5&gt;</a:t>
            </a:r>
            <a:r>
              <a:rPr lang="pt-BR" sz="1600" dirty="0">
                <a:latin typeface="Consolas" panose="020B0609020204030204" pitchFamily="49" charset="0"/>
              </a:rPr>
              <a:t>Foto:</a:t>
            </a:r>
            <a:r>
              <a:rPr lang="pt-BR" sz="1600" dirty="0">
                <a:solidFill>
                  <a:srgbClr val="800000"/>
                </a:solidFill>
                <a:latin typeface="Consolas" panose="020B0609020204030204" pitchFamily="49" charset="0"/>
              </a:rPr>
              <a:t>&lt;/h5&gt;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"height:200px;"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Algum texto sobre mim</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&lt;h3&gt;</a:t>
            </a:r>
            <a:r>
              <a:rPr lang="pt-BR" sz="1600" dirty="0">
                <a:latin typeface="Consolas" panose="020B0609020204030204" pitchFamily="49" charset="0"/>
              </a:rPr>
              <a:t>Mais Texto</a:t>
            </a:r>
            <a:r>
              <a:rPr lang="pt-BR" sz="1600" dirty="0">
                <a:solidFill>
                  <a:srgbClr val="800000"/>
                </a:solidFill>
                <a:latin typeface="Consolas" panose="020B0609020204030204" pitchFamily="49" charset="0"/>
              </a:rPr>
              <a:t>&lt;/h3&gt;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Logo abaixo coloque </a:t>
            </a:r>
            <a:r>
              <a:rPr lang="pt-BR" sz="1600" dirty="0" err="1">
                <a:latin typeface="Consolas" panose="020B0609020204030204" pitchFamily="49" charset="0"/>
              </a:rPr>
              <a:t>imegens</a:t>
            </a:r>
            <a:r>
              <a:rPr lang="pt-BR" sz="1600" dirty="0">
                <a:latin typeface="Consolas" panose="020B0609020204030204" pitchFamily="49" charset="0"/>
              </a:rPr>
              <a:t>.</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"height:60px;"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&gt;&lt;</a:t>
            </a:r>
            <a:r>
              <a:rPr lang="pt-BR" sz="1600" dirty="0" err="1">
                <a:solidFill>
                  <a:srgbClr val="800000"/>
                </a:solidFill>
                <a:latin typeface="Consolas" panose="020B0609020204030204" pitchFamily="49" charset="0"/>
              </a:rPr>
              <a:t>br</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"height:60px;"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&gt;&lt;</a:t>
            </a:r>
            <a:r>
              <a:rPr lang="pt-BR" sz="1600" dirty="0" err="1">
                <a:solidFill>
                  <a:srgbClr val="800000"/>
                </a:solidFill>
                <a:latin typeface="Consolas" panose="020B0609020204030204" pitchFamily="49" charset="0"/>
              </a:rPr>
              <a:t>br</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"height:60px;"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main</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&lt;h2&gt;</a:t>
            </a:r>
            <a:r>
              <a:rPr lang="pt-BR" sz="1600" dirty="0">
                <a:latin typeface="Consolas" panose="020B0609020204030204" pitchFamily="49" charset="0"/>
              </a:rPr>
              <a:t>CABEÇALHO</a:t>
            </a:r>
            <a:r>
              <a:rPr lang="pt-BR" sz="1600" dirty="0">
                <a:solidFill>
                  <a:srgbClr val="800000"/>
                </a:solidFill>
                <a:latin typeface="Consolas" panose="020B0609020204030204" pitchFamily="49" charset="0"/>
              </a:rPr>
              <a:t>&lt;/h2&gt;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&lt;h5&gt;</a:t>
            </a:r>
            <a:r>
              <a:rPr lang="pt-BR" sz="1600" dirty="0">
                <a:latin typeface="Consolas" panose="020B0609020204030204" pitchFamily="49" charset="0"/>
              </a:rPr>
              <a:t>Descrição do título, 27 de abril de 2020</a:t>
            </a:r>
            <a:r>
              <a:rPr lang="pt-BR" sz="1600" dirty="0">
                <a:solidFill>
                  <a:srgbClr val="800000"/>
                </a:solidFill>
                <a:latin typeface="Consolas" panose="020B0609020204030204" pitchFamily="49" charset="0"/>
              </a:rPr>
              <a:t>&lt;/h5&gt;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"height:200px;"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Descrição aqui..</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é simplesmente uma simulação de texto da indústria tipográfica e de impressos,</a:t>
            </a:r>
          </a:p>
          <a:p>
            <a:r>
              <a:rPr lang="pt-BR" sz="1600" dirty="0">
                <a:latin typeface="Consolas" panose="020B0609020204030204" pitchFamily="49" charset="0"/>
              </a:rPr>
              <a:t>                e vem sendo utilizado desde o século XVI, quando um impressor desconhecido pegou</a:t>
            </a:r>
          </a:p>
          <a:p>
            <a:r>
              <a:rPr lang="pt-BR" sz="1600" dirty="0">
                <a:latin typeface="Consolas" panose="020B0609020204030204" pitchFamily="49" charset="0"/>
              </a:rPr>
              <a:t>                uma bandeja de tipos e os embaralhou para fazer um livro de modelos de tipos.</a:t>
            </a: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br</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p:txBody>
      </p:sp>
    </p:spTree>
    <p:extLst>
      <p:ext uri="{BB962C8B-B14F-4D97-AF65-F5344CB8AC3E}">
        <p14:creationId xmlns:p14="http://schemas.microsoft.com/office/powerpoint/2010/main" val="630224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sp>
        <p:nvSpPr>
          <p:cNvPr id="6" name="Retângulo 5">
            <a:extLst>
              <a:ext uri="{FF2B5EF4-FFF2-40B4-BE49-F238E27FC236}">
                <a16:creationId xmlns:a16="http://schemas.microsoft.com/office/drawing/2014/main" id="{14F4B80D-F8D6-F737-55CA-87EF1015F8B2}"/>
              </a:ext>
            </a:extLst>
          </p:cNvPr>
          <p:cNvSpPr/>
          <p:nvPr/>
        </p:nvSpPr>
        <p:spPr>
          <a:xfrm>
            <a:off x="1" y="1188168"/>
            <a:ext cx="12192000" cy="4770537"/>
          </a:xfrm>
          <a:prstGeom prst="rect">
            <a:avLst/>
          </a:prstGeom>
          <a:solidFill>
            <a:schemeClr val="accent6"/>
          </a:solidFill>
        </p:spPr>
        <p:txBody>
          <a:bodyPr wrap="square">
            <a:spAutoFit/>
          </a:bodyPr>
          <a:lstStyle/>
          <a:p>
            <a:r>
              <a:rPr lang="pt-BR" sz="1600" dirty="0">
                <a:solidFill>
                  <a:srgbClr val="800000"/>
                </a:solidFill>
                <a:latin typeface="Consolas" panose="020B0609020204030204" pitchFamily="49" charset="0"/>
              </a:rPr>
              <a:t>&lt;h2&gt;</a:t>
            </a:r>
            <a:r>
              <a:rPr lang="pt-BR" sz="1600" dirty="0">
                <a:latin typeface="Consolas" panose="020B0609020204030204" pitchFamily="49" charset="0"/>
              </a:rPr>
              <a:t>CABEÇALHO</a:t>
            </a:r>
            <a:r>
              <a:rPr lang="pt-BR" sz="1600" dirty="0">
                <a:solidFill>
                  <a:srgbClr val="800000"/>
                </a:solidFill>
                <a:latin typeface="Consolas" panose="020B0609020204030204" pitchFamily="49" charset="0"/>
              </a:rPr>
              <a:t>&lt;/h2&gt;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&lt;h5&gt;</a:t>
            </a:r>
            <a:r>
              <a:rPr lang="pt-BR" sz="1600" dirty="0">
                <a:latin typeface="Consolas" panose="020B0609020204030204" pitchFamily="49" charset="0"/>
              </a:rPr>
              <a:t>Descrição do título, 27 de abril de 2020</a:t>
            </a:r>
            <a:r>
              <a:rPr lang="pt-BR" sz="1600" dirty="0">
                <a:solidFill>
                  <a:srgbClr val="800000"/>
                </a:solidFill>
                <a:latin typeface="Consolas" panose="020B0609020204030204" pitchFamily="49" charset="0"/>
              </a:rPr>
              <a:t>&lt;/h5&gt;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fakeimg</a:t>
            </a:r>
            <a:r>
              <a:rPr lang="pt-BR" sz="1600" dirty="0">
                <a:solidFill>
                  <a:srgbClr val="0000FF"/>
                </a:solidFill>
                <a:latin typeface="Consolas" panose="020B0609020204030204" pitchFamily="49" charset="0"/>
              </a:rPr>
              <a:t>"</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"height:200px;"</a:t>
            </a:r>
            <a:r>
              <a:rPr lang="pt-BR" sz="1600" dirty="0">
                <a:solidFill>
                  <a:srgbClr val="800000"/>
                </a:solidFill>
                <a:latin typeface="Consolas" panose="020B0609020204030204" pitchFamily="49" charset="0"/>
              </a:rPr>
              <a:t>&gt;</a:t>
            </a:r>
            <a:r>
              <a:rPr lang="pt-BR" sz="1600" dirty="0" err="1">
                <a:latin typeface="Consolas" panose="020B0609020204030204" pitchFamily="49" charset="0"/>
              </a:rPr>
              <a:t>Image</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Descrição aqui..</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&lt;p&gt;</a:t>
            </a:r>
            <a:r>
              <a:rPr lang="pt-BR" sz="1600" dirty="0">
                <a:latin typeface="Consolas" panose="020B0609020204030204" pitchFamily="49" charset="0"/>
              </a:rPr>
              <a:t>é simplesmente uma simulação de texto da indústria tipográfica e de impressos,</a:t>
            </a:r>
          </a:p>
          <a:p>
            <a:r>
              <a:rPr lang="pt-BR" sz="1600" dirty="0">
                <a:latin typeface="Consolas" panose="020B0609020204030204" pitchFamily="49" charset="0"/>
              </a:rPr>
              <a:t>                e vem sendo utilizado desde o século XVI, quando um impressor desconhecido pegou</a:t>
            </a:r>
          </a:p>
          <a:p>
            <a:r>
              <a:rPr lang="pt-BR" sz="1600" dirty="0">
                <a:latin typeface="Consolas" panose="020B0609020204030204" pitchFamily="49" charset="0"/>
              </a:rPr>
              <a:t>                uma bandeja de tipos e os embaralhou para fazer um livro de modelos de tipos.</a:t>
            </a:r>
            <a:r>
              <a:rPr lang="pt-BR" sz="1600" dirty="0">
                <a:solidFill>
                  <a:srgbClr val="800000"/>
                </a:solidFill>
                <a:latin typeface="Consolas" panose="020B0609020204030204" pitchFamily="49" charset="0"/>
              </a:rPr>
              <a:t>&lt;/p&gt;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latin typeface="Consolas" panose="020B0609020204030204" pitchFamily="49" charset="0"/>
              </a:rPr>
              <a:t>    </a:t>
            </a:r>
            <a:r>
              <a:rPr lang="pt-BR" sz="1600" dirty="0">
                <a:solidFill>
                  <a:srgbClr val="008000"/>
                </a:solidFill>
                <a:latin typeface="Consolas" panose="020B0609020204030204" pitchFamily="49" charset="0"/>
              </a:rPr>
              <a:t>&lt;!-- </a:t>
            </a:r>
            <a:r>
              <a:rPr lang="pt-BR" sz="1600" dirty="0" err="1">
                <a:solidFill>
                  <a:srgbClr val="008000"/>
                </a:solidFill>
                <a:latin typeface="Consolas" panose="020B0609020204030204" pitchFamily="49" charset="0"/>
              </a:rPr>
              <a:t>Footer</a:t>
            </a:r>
            <a:r>
              <a:rPr lang="pt-BR" sz="1600" dirty="0">
                <a:solidFill>
                  <a:srgbClr val="008000"/>
                </a:solidFill>
                <a:latin typeface="Consolas" panose="020B0609020204030204" pitchFamily="49" charset="0"/>
              </a:rPr>
              <a:t> --&gt;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class</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footer</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&lt;h2&gt;</a:t>
            </a:r>
            <a:r>
              <a:rPr lang="pt-BR" sz="1600" dirty="0">
                <a:latin typeface="Consolas" panose="020B0609020204030204" pitchFamily="49" charset="0"/>
              </a:rPr>
              <a:t>Rodapé</a:t>
            </a:r>
            <a:r>
              <a:rPr lang="pt-BR" sz="1600" dirty="0">
                <a:solidFill>
                  <a:srgbClr val="800000"/>
                </a:solidFill>
                <a:latin typeface="Consolas" panose="020B0609020204030204" pitchFamily="49" charset="0"/>
              </a:rPr>
              <a:t>&lt;/h2&gt;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&lt;em&gt;&lt;p</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style</a:t>
            </a:r>
            <a:r>
              <a:rPr lang="pt-BR" sz="1600" dirty="0">
                <a:latin typeface="Consolas" panose="020B0609020204030204" pitchFamily="49" charset="0"/>
              </a:rPr>
              <a:t>=</a:t>
            </a:r>
            <a:r>
              <a:rPr lang="pt-BR" sz="1600" dirty="0">
                <a:solidFill>
                  <a:srgbClr val="0000FF"/>
                </a:solidFill>
                <a:latin typeface="Consolas" panose="020B0609020204030204" pitchFamily="49" charset="0"/>
              </a:rPr>
              <a:t>"</a:t>
            </a:r>
            <a:r>
              <a:rPr lang="pt-BR" sz="1600" dirty="0" err="1">
                <a:solidFill>
                  <a:srgbClr val="0000FF"/>
                </a:solidFill>
                <a:latin typeface="Consolas" panose="020B0609020204030204" pitchFamily="49" charset="0"/>
              </a:rPr>
              <a:t>text-align</a:t>
            </a:r>
            <a:r>
              <a:rPr lang="pt-BR" sz="1600" dirty="0">
                <a:solidFill>
                  <a:srgbClr val="0000FF"/>
                </a:solidFill>
                <a:latin typeface="Consolas" panose="020B0609020204030204" pitchFamily="49" charset="0"/>
              </a:rPr>
              <a:t>: </a:t>
            </a:r>
            <a:r>
              <a:rPr lang="pt-BR" sz="1600" dirty="0" err="1">
                <a:solidFill>
                  <a:srgbClr val="0000FF"/>
                </a:solidFill>
                <a:latin typeface="Consolas" panose="020B0609020204030204" pitchFamily="49" charset="0"/>
              </a:rPr>
              <a:t>right</a:t>
            </a:r>
            <a:r>
              <a:rPr lang="pt-BR" sz="1600" dirty="0">
                <a:solidFill>
                  <a:srgbClr val="0000FF"/>
                </a:solidFill>
                <a:latin typeface="Consolas" panose="020B0609020204030204" pitchFamily="49" charset="0"/>
              </a:rPr>
              <a:t>;"</a:t>
            </a:r>
            <a:r>
              <a:rPr lang="pt-BR" sz="1600" dirty="0">
                <a:solidFill>
                  <a:srgbClr val="800000"/>
                </a:solidFill>
                <a:latin typeface="Consolas" panose="020B0609020204030204" pitchFamily="49" charset="0"/>
              </a:rPr>
              <a:t>&gt;</a:t>
            </a:r>
            <a:r>
              <a:rPr lang="pt-BR" sz="1600" dirty="0">
                <a:latin typeface="Consolas" panose="020B0609020204030204" pitchFamily="49" charset="0"/>
              </a:rPr>
              <a:t>Professor Flávio Mota</a:t>
            </a:r>
            <a:r>
              <a:rPr lang="pt-BR" sz="1600" dirty="0">
                <a:solidFill>
                  <a:srgbClr val="800000"/>
                </a:solidFill>
                <a:latin typeface="Consolas" panose="020B0609020204030204" pitchFamily="49" charset="0"/>
              </a:rPr>
              <a:t>&lt;/p&gt;&lt;/em&gt;</a:t>
            </a:r>
            <a:endParaRPr lang="pt-BR" sz="1600" dirty="0">
              <a:latin typeface="Consolas" panose="020B0609020204030204" pitchFamily="49" charset="0"/>
            </a:endParaRP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div</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body</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a:p>
            <a:br>
              <a:rPr lang="pt-BR" sz="1600" dirty="0">
                <a:latin typeface="Consolas" panose="020B0609020204030204" pitchFamily="49" charset="0"/>
              </a:rPr>
            </a:br>
            <a:r>
              <a:rPr lang="pt-BR" sz="1600" dirty="0">
                <a:solidFill>
                  <a:srgbClr val="800000"/>
                </a:solidFill>
                <a:latin typeface="Consolas" panose="020B0609020204030204" pitchFamily="49" charset="0"/>
              </a:rPr>
              <a:t>&lt;/</a:t>
            </a:r>
            <a:r>
              <a:rPr lang="pt-BR" sz="1600" dirty="0" err="1">
                <a:solidFill>
                  <a:srgbClr val="800000"/>
                </a:solidFill>
                <a:latin typeface="Consolas" panose="020B0609020204030204" pitchFamily="49" charset="0"/>
              </a:rPr>
              <a:t>html</a:t>
            </a:r>
            <a:r>
              <a:rPr lang="pt-BR" sz="1600" dirty="0">
                <a:solidFill>
                  <a:srgbClr val="800000"/>
                </a:solidFill>
                <a:latin typeface="Consolas" panose="020B0609020204030204" pitchFamily="49" charset="0"/>
              </a:rPr>
              <a:t>&gt;</a:t>
            </a:r>
            <a:endParaRPr lang="pt-BR" sz="1600" dirty="0">
              <a:latin typeface="Consolas" panose="020B0609020204030204" pitchFamily="49" charset="0"/>
            </a:endParaRPr>
          </a:p>
        </p:txBody>
      </p:sp>
    </p:spTree>
    <p:extLst>
      <p:ext uri="{BB962C8B-B14F-4D97-AF65-F5344CB8AC3E}">
        <p14:creationId xmlns:p14="http://schemas.microsoft.com/office/powerpoint/2010/main" val="402610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sp>
        <p:nvSpPr>
          <p:cNvPr id="6" name="Retângulo 5">
            <a:extLst>
              <a:ext uri="{FF2B5EF4-FFF2-40B4-BE49-F238E27FC236}">
                <a16:creationId xmlns:a16="http://schemas.microsoft.com/office/drawing/2014/main" id="{7340DF54-4839-9739-956C-299A919A831C}"/>
              </a:ext>
            </a:extLst>
          </p:cNvPr>
          <p:cNvSpPr/>
          <p:nvPr/>
        </p:nvSpPr>
        <p:spPr>
          <a:xfrm>
            <a:off x="275350" y="258901"/>
            <a:ext cx="4967786" cy="6124754"/>
          </a:xfrm>
          <a:prstGeom prst="rect">
            <a:avLst/>
          </a:prstGeom>
          <a:solidFill>
            <a:schemeClr val="accent6"/>
          </a:solidFill>
          <a:ln>
            <a:solidFill>
              <a:srgbClr val="004494"/>
            </a:solidFill>
          </a:ln>
        </p:spPr>
        <p:txBody>
          <a:bodyPr wrap="square">
            <a:spAutoFit/>
          </a:bodyPr>
          <a:lstStyle/>
          <a:p>
            <a:r>
              <a:rPr lang="pt-BR" sz="1400" dirty="0">
                <a:solidFill>
                  <a:srgbClr val="800000"/>
                </a:solidFill>
                <a:latin typeface="Consolas" panose="020B0609020204030204" pitchFamily="49" charset="0"/>
              </a:rPr>
              <a:t>*</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box-</a:t>
            </a:r>
            <a:r>
              <a:rPr lang="pt-BR" sz="1400" dirty="0" err="1">
                <a:solidFill>
                  <a:srgbClr val="FF0000"/>
                </a:solidFill>
                <a:latin typeface="Consolas" panose="020B0609020204030204" pitchFamily="49" charset="0"/>
              </a:rPr>
              <a:t>sizing</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border</a:t>
            </a:r>
            <a:r>
              <a:rPr lang="pt-BR" sz="1400" dirty="0">
                <a:solidFill>
                  <a:srgbClr val="0451A5"/>
                </a:solidFill>
                <a:latin typeface="Consolas" panose="020B0609020204030204" pitchFamily="49" charset="0"/>
              </a:rPr>
              <a:t>-box</a:t>
            </a:r>
            <a:r>
              <a:rPr lang="pt-BR" sz="1400" dirty="0">
                <a:latin typeface="Consolas" panose="020B0609020204030204" pitchFamily="49" charset="0"/>
              </a:rPr>
              <a:t>;</a:t>
            </a:r>
          </a:p>
          <a:p>
            <a:r>
              <a:rPr lang="pt-BR" sz="1400" dirty="0">
                <a:latin typeface="Consolas" panose="020B0609020204030204" pitchFamily="49" charset="0"/>
              </a:rPr>
              <a:t>}</a:t>
            </a:r>
          </a:p>
          <a:p>
            <a:br>
              <a:rPr lang="pt-BR" sz="1400" dirty="0">
                <a:latin typeface="Consolas" panose="020B0609020204030204" pitchFamily="49" charset="0"/>
              </a:rPr>
            </a:br>
            <a:r>
              <a:rPr lang="pt-BR" sz="1400" dirty="0">
                <a:solidFill>
                  <a:srgbClr val="008000"/>
                </a:solidFill>
                <a:latin typeface="Consolas" panose="020B0609020204030204" pitchFamily="49" charset="0"/>
              </a:rPr>
              <a:t>/* Estilo do corpo */</a:t>
            </a:r>
            <a:endParaRPr lang="pt-BR" sz="1400" dirty="0">
              <a:latin typeface="Consolas" panose="020B0609020204030204" pitchFamily="49" charset="0"/>
            </a:endParaRPr>
          </a:p>
          <a:p>
            <a:r>
              <a:rPr lang="pt-BR" sz="1400" dirty="0" err="1">
                <a:solidFill>
                  <a:srgbClr val="800000"/>
                </a:solidFill>
                <a:latin typeface="Consolas" panose="020B0609020204030204" pitchFamily="49" charset="0"/>
              </a:rPr>
              <a:t>body</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font-family</a:t>
            </a:r>
            <a:r>
              <a:rPr lang="pt-BR" sz="1400" dirty="0">
                <a:latin typeface="Consolas" panose="020B0609020204030204" pitchFamily="49" charset="0"/>
              </a:rPr>
              <a:t>: </a:t>
            </a:r>
            <a:r>
              <a:rPr lang="pt-BR" sz="1400" dirty="0">
                <a:solidFill>
                  <a:srgbClr val="0451A5"/>
                </a:solidFill>
                <a:latin typeface="Consolas" panose="020B0609020204030204" pitchFamily="49" charset="0"/>
              </a:rPr>
              <a:t>Arial</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margin</a:t>
            </a:r>
            <a:r>
              <a:rPr lang="pt-BR" sz="1400" dirty="0">
                <a:latin typeface="Consolas" panose="020B0609020204030204" pitchFamily="49" charset="0"/>
              </a:rPr>
              <a:t>: </a:t>
            </a:r>
            <a:r>
              <a:rPr lang="pt-BR" sz="1400" dirty="0">
                <a:solidFill>
                  <a:srgbClr val="098658"/>
                </a:solidFill>
                <a:latin typeface="Consolas" panose="020B0609020204030204" pitchFamily="49" charset="0"/>
              </a:rPr>
              <a:t>0</a:t>
            </a:r>
            <a:r>
              <a:rPr lang="pt-BR" sz="1400" dirty="0">
                <a:latin typeface="Consolas" panose="020B0609020204030204" pitchFamily="49" charset="0"/>
              </a:rPr>
              <a:t>;</a:t>
            </a:r>
          </a:p>
          <a:p>
            <a:r>
              <a:rPr lang="pt-BR" sz="1400" dirty="0">
                <a:latin typeface="Consolas" panose="020B0609020204030204" pitchFamily="49" charset="0"/>
              </a:rPr>
              <a:t>}</a:t>
            </a:r>
            <a:br>
              <a:rPr lang="pt-BR" sz="1400" dirty="0">
                <a:latin typeface="Consolas" panose="020B0609020204030204" pitchFamily="49" charset="0"/>
              </a:rPr>
            </a:br>
            <a:r>
              <a:rPr lang="pt-BR" sz="1400" dirty="0">
                <a:solidFill>
                  <a:srgbClr val="008000"/>
                </a:solidFill>
                <a:latin typeface="Consolas" panose="020B0609020204030204" pitchFamily="49" charset="0"/>
              </a:rPr>
              <a:t>/* Cabeçalho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.header</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padding</a:t>
            </a:r>
            <a:r>
              <a:rPr lang="pt-BR" sz="1400" dirty="0">
                <a:latin typeface="Consolas" panose="020B0609020204030204" pitchFamily="49" charset="0"/>
              </a:rPr>
              <a:t>: </a:t>
            </a:r>
            <a:r>
              <a:rPr lang="pt-BR" sz="1400" dirty="0">
                <a:solidFill>
                  <a:srgbClr val="098658"/>
                </a:solidFill>
                <a:latin typeface="Consolas" panose="020B0609020204030204" pitchFamily="49" charset="0"/>
              </a:rPr>
              <a:t>60px</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text-align</a:t>
            </a:r>
            <a:r>
              <a:rPr lang="pt-BR" sz="1400" dirty="0">
                <a:latin typeface="Consolas" panose="020B0609020204030204" pitchFamily="49" charset="0"/>
              </a:rPr>
              <a:t>: </a:t>
            </a:r>
            <a:r>
              <a:rPr lang="pt-BR" sz="1400" dirty="0">
                <a:solidFill>
                  <a:srgbClr val="0451A5"/>
                </a:solidFill>
                <a:latin typeface="Consolas" panose="020B0609020204030204" pitchFamily="49" charset="0"/>
              </a:rPr>
              <a:t>center</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background</a:t>
            </a:r>
            <a:r>
              <a:rPr lang="pt-BR" sz="1400" dirty="0">
                <a:latin typeface="Consolas" panose="020B0609020204030204" pitchFamily="49" charset="0"/>
              </a:rPr>
              <a:t>: </a:t>
            </a:r>
            <a:r>
              <a:rPr lang="pt-BR" sz="1400" dirty="0">
                <a:solidFill>
                  <a:srgbClr val="0451A5"/>
                </a:solidFill>
                <a:latin typeface="Consolas" panose="020B0609020204030204" pitchFamily="49" charset="0"/>
              </a:rPr>
              <a:t>#1abc9c</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color</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white</a:t>
            </a:r>
            <a:r>
              <a:rPr lang="pt-BR" sz="1400" dirty="0">
                <a:latin typeface="Consolas" panose="020B0609020204030204" pitchFamily="49" charset="0"/>
              </a:rPr>
              <a:t>;</a:t>
            </a:r>
          </a:p>
          <a:p>
            <a:r>
              <a:rPr lang="pt-BR" sz="1400" dirty="0">
                <a:latin typeface="Consolas" panose="020B0609020204030204" pitchFamily="49" charset="0"/>
              </a:rPr>
              <a:t>}</a:t>
            </a:r>
            <a:br>
              <a:rPr lang="pt-BR" sz="1400" dirty="0">
                <a:latin typeface="Consolas" panose="020B0609020204030204" pitchFamily="49" charset="0"/>
              </a:rPr>
            </a:br>
            <a:r>
              <a:rPr lang="pt-BR" sz="1400" dirty="0">
                <a:solidFill>
                  <a:srgbClr val="008000"/>
                </a:solidFill>
                <a:latin typeface="Consolas" panose="020B0609020204030204" pitchFamily="49" charset="0"/>
              </a:rPr>
              <a:t>/* Estilo da barra de navegação superior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navbar</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display</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flex</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background-color</a:t>
            </a:r>
            <a:r>
              <a:rPr lang="pt-BR" sz="1400" dirty="0">
                <a:latin typeface="Consolas" panose="020B0609020204030204" pitchFamily="49" charset="0"/>
              </a:rPr>
              <a:t>: </a:t>
            </a:r>
            <a:r>
              <a:rPr lang="pt-BR" sz="1400" dirty="0">
                <a:solidFill>
                  <a:srgbClr val="0451A5"/>
                </a:solidFill>
                <a:latin typeface="Consolas" panose="020B0609020204030204" pitchFamily="49" charset="0"/>
              </a:rPr>
              <a:t>#333</a:t>
            </a:r>
            <a:r>
              <a:rPr lang="pt-BR" sz="1400" dirty="0">
                <a:latin typeface="Consolas" panose="020B0609020204030204" pitchFamily="49" charset="0"/>
              </a:rPr>
              <a:t>;</a:t>
            </a:r>
          </a:p>
          <a:p>
            <a:r>
              <a:rPr lang="pt-BR" sz="1400" dirty="0">
                <a:latin typeface="Consolas" panose="020B0609020204030204" pitchFamily="49" charset="0"/>
              </a:rPr>
              <a:t>}</a:t>
            </a:r>
            <a:br>
              <a:rPr lang="pt-BR" sz="1400" dirty="0">
                <a:latin typeface="Consolas" panose="020B0609020204030204" pitchFamily="49" charset="0"/>
              </a:rPr>
            </a:br>
            <a:r>
              <a:rPr lang="pt-BR" sz="1400" dirty="0">
                <a:solidFill>
                  <a:srgbClr val="008000"/>
                </a:solidFill>
                <a:latin typeface="Consolas" panose="020B0609020204030204" pitchFamily="49" charset="0"/>
              </a:rPr>
              <a:t>/* Estiliza os links da barra de navegação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navbar</a:t>
            </a:r>
            <a:r>
              <a:rPr lang="pt-BR" sz="1400" dirty="0">
                <a:latin typeface="Consolas" panose="020B0609020204030204" pitchFamily="49" charset="0"/>
              </a:rPr>
              <a:t> </a:t>
            </a:r>
            <a:r>
              <a:rPr lang="pt-BR" sz="1400" dirty="0">
                <a:solidFill>
                  <a:srgbClr val="800000"/>
                </a:solidFill>
                <a:latin typeface="Consolas" panose="020B0609020204030204" pitchFamily="49" charset="0"/>
              </a:rPr>
              <a:t>a</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color</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white</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padding</a:t>
            </a:r>
            <a:r>
              <a:rPr lang="pt-BR" sz="1400" dirty="0">
                <a:latin typeface="Consolas" panose="020B0609020204030204" pitchFamily="49" charset="0"/>
              </a:rPr>
              <a:t>: </a:t>
            </a:r>
            <a:r>
              <a:rPr lang="pt-BR" sz="1400" dirty="0">
                <a:solidFill>
                  <a:srgbClr val="098658"/>
                </a:solidFill>
                <a:latin typeface="Consolas" panose="020B0609020204030204" pitchFamily="49" charset="0"/>
              </a:rPr>
              <a:t>14px</a:t>
            </a:r>
            <a:r>
              <a:rPr lang="pt-BR" sz="1400" dirty="0">
                <a:latin typeface="Consolas" panose="020B0609020204030204" pitchFamily="49" charset="0"/>
              </a:rPr>
              <a:t> </a:t>
            </a:r>
            <a:r>
              <a:rPr lang="pt-BR" sz="1400" dirty="0">
                <a:solidFill>
                  <a:srgbClr val="098658"/>
                </a:solidFill>
                <a:latin typeface="Consolas" panose="020B0609020204030204" pitchFamily="49" charset="0"/>
              </a:rPr>
              <a:t>20px</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text-decoration</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none</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text-align</a:t>
            </a:r>
            <a:r>
              <a:rPr lang="pt-BR" sz="1400" dirty="0">
                <a:latin typeface="Consolas" panose="020B0609020204030204" pitchFamily="49" charset="0"/>
              </a:rPr>
              <a:t>: </a:t>
            </a:r>
            <a:r>
              <a:rPr lang="pt-BR" sz="1400" dirty="0">
                <a:solidFill>
                  <a:srgbClr val="0451A5"/>
                </a:solidFill>
                <a:latin typeface="Consolas" panose="020B0609020204030204" pitchFamily="49" charset="0"/>
              </a:rPr>
              <a:t>center</a:t>
            </a:r>
            <a:r>
              <a:rPr lang="pt-BR" sz="1400" dirty="0">
                <a:latin typeface="Consolas" panose="020B0609020204030204" pitchFamily="49" charset="0"/>
              </a:rPr>
              <a:t>;</a:t>
            </a:r>
          </a:p>
          <a:p>
            <a:r>
              <a:rPr lang="pt-BR" sz="1400" dirty="0">
                <a:latin typeface="Consolas" panose="020B0609020204030204" pitchFamily="49" charset="0"/>
              </a:rPr>
              <a:t>}</a:t>
            </a:r>
          </a:p>
        </p:txBody>
      </p:sp>
      <p:sp>
        <p:nvSpPr>
          <p:cNvPr id="8" name="Retângulo 7">
            <a:extLst>
              <a:ext uri="{FF2B5EF4-FFF2-40B4-BE49-F238E27FC236}">
                <a16:creationId xmlns:a16="http://schemas.microsoft.com/office/drawing/2014/main" id="{00DD2CF0-0EBE-3544-FA15-593989F4588E}"/>
              </a:ext>
            </a:extLst>
          </p:cNvPr>
          <p:cNvSpPr/>
          <p:nvPr/>
        </p:nvSpPr>
        <p:spPr>
          <a:xfrm>
            <a:off x="5449296" y="258901"/>
            <a:ext cx="6096000" cy="6124754"/>
          </a:xfrm>
          <a:prstGeom prst="rect">
            <a:avLst/>
          </a:prstGeom>
          <a:solidFill>
            <a:schemeClr val="accent6"/>
          </a:solidFill>
          <a:ln>
            <a:solidFill>
              <a:srgbClr val="004494"/>
            </a:solidFill>
          </a:ln>
        </p:spPr>
        <p:txBody>
          <a:bodyPr>
            <a:spAutoFit/>
          </a:bodyPr>
          <a:lstStyle/>
          <a:p>
            <a:r>
              <a:rPr lang="pt-BR" sz="1400" dirty="0">
                <a:solidFill>
                  <a:srgbClr val="008000"/>
                </a:solidFill>
                <a:latin typeface="Consolas" panose="020B0609020204030204" pitchFamily="49" charset="0"/>
              </a:rPr>
              <a:t>/* Altera cor ao passar o mouse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navbar</a:t>
            </a:r>
            <a:r>
              <a:rPr lang="pt-BR" sz="1400" dirty="0">
                <a:latin typeface="Consolas" panose="020B0609020204030204" pitchFamily="49" charset="0"/>
              </a:rPr>
              <a:t> </a:t>
            </a:r>
            <a:r>
              <a:rPr lang="pt-BR" sz="1400" dirty="0">
                <a:solidFill>
                  <a:srgbClr val="800000"/>
                </a:solidFill>
                <a:latin typeface="Consolas" panose="020B0609020204030204" pitchFamily="49" charset="0"/>
              </a:rPr>
              <a:t>a:hover</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background-color</a:t>
            </a:r>
            <a:r>
              <a:rPr lang="pt-BR" sz="1400" dirty="0">
                <a:latin typeface="Consolas" panose="020B0609020204030204" pitchFamily="49" charset="0"/>
              </a:rPr>
              <a:t>: </a:t>
            </a:r>
            <a:r>
              <a:rPr lang="pt-BR" sz="1400" dirty="0">
                <a:solidFill>
                  <a:srgbClr val="0451A5"/>
                </a:solidFill>
                <a:latin typeface="Consolas" panose="020B0609020204030204" pitchFamily="49" charset="0"/>
              </a:rPr>
              <a:t>#</a:t>
            </a:r>
            <a:r>
              <a:rPr lang="pt-BR" sz="1400" dirty="0" err="1">
                <a:solidFill>
                  <a:srgbClr val="0451A5"/>
                </a:solidFill>
                <a:latin typeface="Consolas" panose="020B0609020204030204" pitchFamily="49" charset="0"/>
              </a:rPr>
              <a:t>ddd</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color</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black</a:t>
            </a:r>
            <a:r>
              <a:rPr lang="pt-BR" sz="1400" dirty="0">
                <a:latin typeface="Consolas" panose="020B0609020204030204" pitchFamily="49" charset="0"/>
              </a:rPr>
              <a:t>;</a:t>
            </a:r>
          </a:p>
          <a:p>
            <a:r>
              <a:rPr lang="pt-BR" sz="1400" dirty="0">
                <a:latin typeface="Consolas" panose="020B0609020204030204" pitchFamily="49" charset="0"/>
              </a:rPr>
              <a:t>}</a:t>
            </a:r>
          </a:p>
          <a:p>
            <a:br>
              <a:rPr lang="pt-BR" sz="1400" dirty="0">
                <a:latin typeface="Consolas" panose="020B0609020204030204" pitchFamily="49" charset="0"/>
              </a:rPr>
            </a:br>
            <a:r>
              <a:rPr lang="pt-BR" sz="1400" dirty="0">
                <a:solidFill>
                  <a:srgbClr val="008000"/>
                </a:solidFill>
                <a:latin typeface="Consolas" panose="020B0609020204030204" pitchFamily="49" charset="0"/>
              </a:rPr>
              <a:t>/* Container da Coluna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row</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display</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flex</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flex</a:t>
            </a:r>
            <a:r>
              <a:rPr lang="pt-BR" sz="1400" dirty="0">
                <a:solidFill>
                  <a:srgbClr val="FF0000"/>
                </a:solidFill>
                <a:latin typeface="Consolas" panose="020B0609020204030204" pitchFamily="49" charset="0"/>
              </a:rPr>
              <a:t>-wrap</a:t>
            </a:r>
            <a:r>
              <a:rPr lang="pt-BR" sz="1400" dirty="0">
                <a:latin typeface="Consolas" panose="020B0609020204030204" pitchFamily="49" charset="0"/>
              </a:rPr>
              <a:t>: </a:t>
            </a:r>
            <a:r>
              <a:rPr lang="pt-BR" sz="1400" dirty="0">
                <a:solidFill>
                  <a:srgbClr val="0451A5"/>
                </a:solidFill>
                <a:latin typeface="Consolas" panose="020B0609020204030204" pitchFamily="49" charset="0"/>
              </a:rPr>
              <a:t>wrap</a:t>
            </a:r>
            <a:r>
              <a:rPr lang="pt-BR" sz="1400" dirty="0">
                <a:latin typeface="Consolas" panose="020B0609020204030204" pitchFamily="49" charset="0"/>
              </a:rPr>
              <a:t>;</a:t>
            </a:r>
          </a:p>
          <a:p>
            <a:r>
              <a:rPr lang="pt-BR" sz="1400" dirty="0">
                <a:latin typeface="Consolas" panose="020B0609020204030204" pitchFamily="49" charset="0"/>
              </a:rPr>
              <a:t>}</a:t>
            </a:r>
          </a:p>
          <a:p>
            <a:br>
              <a:rPr lang="pt-BR" sz="1400" dirty="0">
                <a:latin typeface="Consolas" panose="020B0609020204030204" pitchFamily="49" charset="0"/>
              </a:rPr>
            </a:br>
            <a:br>
              <a:rPr lang="pt-BR" sz="1400" dirty="0">
                <a:latin typeface="Consolas" panose="020B0609020204030204" pitchFamily="49" charset="0"/>
              </a:rPr>
            </a:br>
            <a:r>
              <a:rPr lang="pt-BR" sz="1400" dirty="0">
                <a:solidFill>
                  <a:srgbClr val="008000"/>
                </a:solidFill>
                <a:latin typeface="Consolas" panose="020B0609020204030204" pitchFamily="49" charset="0"/>
              </a:rPr>
              <a:t>/* Crie duas colunas desiguais que ficam próximas uma da outra */</a:t>
            </a:r>
            <a:endParaRPr lang="pt-BR" sz="1400" dirty="0">
              <a:latin typeface="Consolas" panose="020B0609020204030204" pitchFamily="49" charset="0"/>
            </a:endParaRPr>
          </a:p>
          <a:p>
            <a:r>
              <a:rPr lang="pt-BR" sz="1400" dirty="0">
                <a:solidFill>
                  <a:srgbClr val="008000"/>
                </a:solidFill>
                <a:latin typeface="Consolas" panose="020B0609020204030204" pitchFamily="49" charset="0"/>
              </a:rPr>
              <a:t>/* Barra lateral / coluna esquerda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side</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flex</a:t>
            </a:r>
            <a:r>
              <a:rPr lang="pt-BR" sz="1400" dirty="0">
                <a:latin typeface="Consolas" panose="020B0609020204030204" pitchFamily="49" charset="0"/>
              </a:rPr>
              <a:t>: </a:t>
            </a:r>
            <a:r>
              <a:rPr lang="pt-BR" sz="1400" dirty="0">
                <a:solidFill>
                  <a:srgbClr val="098658"/>
                </a:solidFill>
                <a:latin typeface="Consolas" panose="020B0609020204030204" pitchFamily="49" charset="0"/>
              </a:rPr>
              <a:t>30%</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background-color</a:t>
            </a:r>
            <a:r>
              <a:rPr lang="pt-BR" sz="1400" dirty="0">
                <a:latin typeface="Consolas" panose="020B0609020204030204" pitchFamily="49" charset="0"/>
              </a:rPr>
              <a:t>: </a:t>
            </a:r>
            <a:r>
              <a:rPr lang="pt-BR" sz="1400" dirty="0">
                <a:solidFill>
                  <a:srgbClr val="0451A5"/>
                </a:solidFill>
                <a:latin typeface="Consolas" panose="020B0609020204030204" pitchFamily="49" charset="0"/>
              </a:rPr>
              <a:t>#f1f1f1</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padding</a:t>
            </a:r>
            <a:r>
              <a:rPr lang="pt-BR" sz="1400" dirty="0">
                <a:latin typeface="Consolas" panose="020B0609020204030204" pitchFamily="49" charset="0"/>
              </a:rPr>
              <a:t>: </a:t>
            </a:r>
            <a:r>
              <a:rPr lang="pt-BR" sz="1400" dirty="0">
                <a:solidFill>
                  <a:srgbClr val="098658"/>
                </a:solidFill>
                <a:latin typeface="Consolas" panose="020B0609020204030204" pitchFamily="49" charset="0"/>
              </a:rPr>
              <a:t>20px</a:t>
            </a:r>
            <a:r>
              <a:rPr lang="pt-BR" sz="1400" dirty="0">
                <a:latin typeface="Consolas" panose="020B0609020204030204" pitchFamily="49" charset="0"/>
              </a:rPr>
              <a:t>;</a:t>
            </a:r>
          </a:p>
          <a:p>
            <a:r>
              <a:rPr lang="pt-BR" sz="1400" dirty="0">
                <a:latin typeface="Consolas" panose="020B0609020204030204" pitchFamily="49" charset="0"/>
              </a:rPr>
              <a:t>}</a:t>
            </a:r>
          </a:p>
          <a:p>
            <a:br>
              <a:rPr lang="pt-BR" sz="1400" dirty="0">
                <a:latin typeface="Consolas" panose="020B0609020204030204" pitchFamily="49" charset="0"/>
              </a:rPr>
            </a:br>
            <a:r>
              <a:rPr lang="pt-BR" sz="1400" dirty="0">
                <a:solidFill>
                  <a:srgbClr val="008000"/>
                </a:solidFill>
                <a:latin typeface="Consolas" panose="020B0609020204030204" pitchFamily="49" charset="0"/>
              </a:rPr>
              <a:t>/* Coluna principal */</a:t>
            </a:r>
            <a:endParaRPr lang="pt-BR" sz="1400" dirty="0">
              <a:latin typeface="Consolas" panose="020B0609020204030204" pitchFamily="49" charset="0"/>
            </a:endParaRPr>
          </a:p>
          <a:p>
            <a:r>
              <a:rPr lang="pt-BR" sz="1400" dirty="0">
                <a:solidFill>
                  <a:srgbClr val="800000"/>
                </a:solidFill>
                <a:latin typeface="Consolas" panose="020B0609020204030204" pitchFamily="49" charset="0"/>
              </a:rPr>
              <a:t>.</a:t>
            </a:r>
            <a:r>
              <a:rPr lang="pt-BR" sz="1400" dirty="0" err="1">
                <a:solidFill>
                  <a:srgbClr val="800000"/>
                </a:solidFill>
                <a:latin typeface="Consolas" panose="020B0609020204030204" pitchFamily="49" charset="0"/>
              </a:rPr>
              <a:t>main</a:t>
            </a:r>
            <a:r>
              <a:rPr lang="pt-BR" sz="1400" dirty="0">
                <a:latin typeface="Consolas" panose="020B0609020204030204" pitchFamily="49" charset="0"/>
              </a:rPr>
              <a:t> {</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flex</a:t>
            </a:r>
            <a:r>
              <a:rPr lang="pt-BR" sz="1400" dirty="0">
                <a:latin typeface="Consolas" panose="020B0609020204030204" pitchFamily="49" charset="0"/>
              </a:rPr>
              <a:t>: </a:t>
            </a:r>
            <a:r>
              <a:rPr lang="pt-BR" sz="1400" dirty="0">
                <a:solidFill>
                  <a:srgbClr val="098658"/>
                </a:solidFill>
                <a:latin typeface="Consolas" panose="020B0609020204030204" pitchFamily="49" charset="0"/>
              </a:rPr>
              <a:t>70%</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a:solidFill>
                  <a:srgbClr val="FF0000"/>
                </a:solidFill>
                <a:latin typeface="Consolas" panose="020B0609020204030204" pitchFamily="49" charset="0"/>
              </a:rPr>
              <a:t>background-color</a:t>
            </a:r>
            <a:r>
              <a:rPr lang="pt-BR" sz="1400" dirty="0">
                <a:latin typeface="Consolas" panose="020B0609020204030204" pitchFamily="49" charset="0"/>
              </a:rPr>
              <a:t>: </a:t>
            </a:r>
            <a:r>
              <a:rPr lang="pt-BR" sz="1400" dirty="0" err="1">
                <a:solidFill>
                  <a:srgbClr val="0451A5"/>
                </a:solidFill>
                <a:latin typeface="Consolas" panose="020B0609020204030204" pitchFamily="49" charset="0"/>
              </a:rPr>
              <a:t>white</a:t>
            </a:r>
            <a:r>
              <a:rPr lang="pt-BR" sz="1400" dirty="0">
                <a:latin typeface="Consolas" panose="020B0609020204030204" pitchFamily="49" charset="0"/>
              </a:rPr>
              <a:t>;</a:t>
            </a:r>
          </a:p>
          <a:p>
            <a:r>
              <a:rPr lang="pt-BR" sz="1400" dirty="0">
                <a:latin typeface="Consolas" panose="020B0609020204030204" pitchFamily="49" charset="0"/>
              </a:rPr>
              <a:t>    </a:t>
            </a:r>
            <a:r>
              <a:rPr lang="pt-BR" sz="1400" dirty="0" err="1">
                <a:solidFill>
                  <a:srgbClr val="FF0000"/>
                </a:solidFill>
                <a:latin typeface="Consolas" panose="020B0609020204030204" pitchFamily="49" charset="0"/>
              </a:rPr>
              <a:t>padding</a:t>
            </a:r>
            <a:r>
              <a:rPr lang="pt-BR" sz="1400" dirty="0">
                <a:latin typeface="Consolas" panose="020B0609020204030204" pitchFamily="49" charset="0"/>
              </a:rPr>
              <a:t>: </a:t>
            </a:r>
            <a:r>
              <a:rPr lang="pt-BR" sz="1400" dirty="0">
                <a:solidFill>
                  <a:srgbClr val="098658"/>
                </a:solidFill>
                <a:latin typeface="Consolas" panose="020B0609020204030204" pitchFamily="49" charset="0"/>
              </a:rPr>
              <a:t>20px</a:t>
            </a:r>
            <a:r>
              <a:rPr lang="pt-BR" sz="1400" dirty="0">
                <a:latin typeface="Consolas" panose="020B0609020204030204" pitchFamily="49" charset="0"/>
              </a:rPr>
              <a:t>;</a:t>
            </a:r>
          </a:p>
          <a:p>
            <a:r>
              <a:rPr lang="pt-BR" sz="1400" dirty="0">
                <a:latin typeface="Consolas" panose="020B0609020204030204" pitchFamily="49" charset="0"/>
              </a:rPr>
              <a:t>}</a:t>
            </a:r>
          </a:p>
        </p:txBody>
      </p:sp>
    </p:spTree>
    <p:extLst>
      <p:ext uri="{BB962C8B-B14F-4D97-AF65-F5344CB8AC3E}">
        <p14:creationId xmlns:p14="http://schemas.microsoft.com/office/powerpoint/2010/main" val="1355793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19"/>
          <p:cNvPicPr preferRelativeResize="0"/>
          <p:nvPr/>
        </p:nvPicPr>
        <p:blipFill rotWithShape="1">
          <a:blip r:embed="rId3">
            <a:alphaModFix/>
          </a:blip>
          <a:srcRect/>
          <a:stretch/>
        </p:blipFill>
        <p:spPr>
          <a:xfrm>
            <a:off x="11380004" y="-1406150"/>
            <a:ext cx="5370384" cy="6857999"/>
          </a:xfrm>
          <a:prstGeom prst="rect">
            <a:avLst/>
          </a:prstGeom>
          <a:noFill/>
          <a:ln>
            <a:noFill/>
          </a:ln>
        </p:spPr>
      </p:pic>
      <p:sp>
        <p:nvSpPr>
          <p:cNvPr id="20" name="Google Shape;65;p9">
            <a:extLst>
              <a:ext uri="{FF2B5EF4-FFF2-40B4-BE49-F238E27FC236}">
                <a16:creationId xmlns:a16="http://schemas.microsoft.com/office/drawing/2014/main" id="{3A0EB364-811E-2C45-E909-A785BF36E91B}"/>
              </a:ext>
            </a:extLst>
          </p:cNvPr>
          <p:cNvSpPr txBox="1">
            <a:spLocks noGrp="1"/>
          </p:cNvSpPr>
          <p:nvPr>
            <p:ph type="title"/>
          </p:nvPr>
        </p:nvSpPr>
        <p:spPr>
          <a:xfrm>
            <a:off x="69190" y="618781"/>
            <a:ext cx="6395109"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pt-BR" sz="3700" dirty="0">
                <a:solidFill>
                  <a:schemeClr val="lt1"/>
                </a:solidFill>
                <a:latin typeface="Nunito ExtraBold"/>
                <a:ea typeface="Nunito ExtraBold"/>
                <a:cs typeface="Nunito ExtraBold"/>
                <a:sym typeface="Nunito ExtraBold"/>
              </a:rPr>
              <a:t>Módulo 02 – CSS Aula 02</a:t>
            </a:r>
          </a:p>
        </p:txBody>
      </p:sp>
      <p:sp>
        <p:nvSpPr>
          <p:cNvPr id="6" name="Retângulo 5">
            <a:extLst>
              <a:ext uri="{FF2B5EF4-FFF2-40B4-BE49-F238E27FC236}">
                <a16:creationId xmlns:a16="http://schemas.microsoft.com/office/drawing/2014/main" id="{44386A22-8EAE-C28B-7E62-CBE8B92FB14E}"/>
              </a:ext>
            </a:extLst>
          </p:cNvPr>
          <p:cNvSpPr/>
          <p:nvPr/>
        </p:nvSpPr>
        <p:spPr>
          <a:xfrm>
            <a:off x="780077" y="700044"/>
            <a:ext cx="9968133" cy="5755422"/>
          </a:xfrm>
          <a:prstGeom prst="rect">
            <a:avLst/>
          </a:prstGeom>
          <a:solidFill>
            <a:schemeClr val="accent6"/>
          </a:solidFill>
        </p:spPr>
        <p:txBody>
          <a:bodyPr wrap="square">
            <a:spAutoFit/>
          </a:bodyPr>
          <a:lstStyle/>
          <a:p>
            <a:r>
              <a:rPr lang="pt-BR" sz="1600" dirty="0">
                <a:solidFill>
                  <a:srgbClr val="008000"/>
                </a:solidFill>
                <a:latin typeface="Consolas" panose="020B0609020204030204" pitchFamily="49" charset="0"/>
              </a:rPr>
              <a:t>/* Imagem falsa, apenas para este exemplo */</a:t>
            </a:r>
            <a:endParaRPr lang="pt-BR" sz="1600" dirty="0">
              <a:latin typeface="Consolas" panose="020B0609020204030204" pitchFamily="49" charset="0"/>
            </a:endParaRPr>
          </a:p>
          <a:p>
            <a:r>
              <a:rPr lang="pt-BR" sz="1600" dirty="0">
                <a:solidFill>
                  <a:srgbClr val="800000"/>
                </a:solidFill>
                <a:latin typeface="Consolas" panose="020B0609020204030204" pitchFamily="49" charset="0"/>
              </a:rPr>
              <a:t>.</a:t>
            </a:r>
            <a:r>
              <a:rPr lang="pt-BR" sz="1600" dirty="0" err="1">
                <a:solidFill>
                  <a:srgbClr val="800000"/>
                </a:solidFill>
                <a:latin typeface="Consolas" panose="020B0609020204030204" pitchFamily="49" charset="0"/>
              </a:rPr>
              <a:t>fakeimg</a:t>
            </a:r>
            <a:r>
              <a:rPr lang="pt-BR" sz="1600" dirty="0">
                <a:latin typeface="Consolas" panose="020B0609020204030204" pitchFamily="49" charset="0"/>
              </a:rPr>
              <a:t> {</a:t>
            </a:r>
          </a:p>
          <a:p>
            <a:r>
              <a:rPr lang="pt-BR" sz="1600" dirty="0">
                <a:latin typeface="Consolas" panose="020B0609020204030204" pitchFamily="49" charset="0"/>
              </a:rPr>
              <a:t>    </a:t>
            </a:r>
            <a:r>
              <a:rPr lang="pt-BR" sz="1600" dirty="0">
                <a:solidFill>
                  <a:srgbClr val="FF0000"/>
                </a:solidFill>
                <a:latin typeface="Consolas" panose="020B0609020204030204" pitchFamily="49" charset="0"/>
              </a:rPr>
              <a:t>background-color</a:t>
            </a:r>
            <a:r>
              <a:rPr lang="pt-BR" sz="1600" dirty="0">
                <a:latin typeface="Consolas" panose="020B0609020204030204" pitchFamily="49" charset="0"/>
              </a:rPr>
              <a:t>: </a:t>
            </a:r>
            <a:r>
              <a:rPr lang="pt-BR" sz="1600" dirty="0">
                <a:solidFill>
                  <a:srgbClr val="0451A5"/>
                </a:solidFill>
                <a:latin typeface="Consolas" panose="020B0609020204030204" pitchFamily="49" charset="0"/>
              </a:rPr>
              <a:t>#</a:t>
            </a:r>
            <a:r>
              <a:rPr lang="pt-BR" sz="1600" dirty="0" err="1">
                <a:solidFill>
                  <a:srgbClr val="0451A5"/>
                </a:solidFill>
                <a:latin typeface="Consolas" panose="020B0609020204030204" pitchFamily="49" charset="0"/>
              </a:rPr>
              <a:t>aaa</a:t>
            </a:r>
            <a:r>
              <a:rPr lang="pt-BR" sz="1600" dirty="0">
                <a:latin typeface="Consolas" panose="020B0609020204030204" pitchFamily="49" charset="0"/>
              </a:rPr>
              <a:t>;</a:t>
            </a:r>
          </a:p>
          <a:p>
            <a:r>
              <a:rPr lang="pt-BR" sz="1600" dirty="0">
                <a:latin typeface="Consolas" panose="020B0609020204030204" pitchFamily="49" charset="0"/>
              </a:rPr>
              <a:t>    </a:t>
            </a:r>
            <a:r>
              <a:rPr lang="pt-BR" sz="1600" dirty="0" err="1">
                <a:solidFill>
                  <a:srgbClr val="FF0000"/>
                </a:solidFill>
                <a:latin typeface="Consolas" panose="020B0609020204030204" pitchFamily="49" charset="0"/>
              </a:rPr>
              <a:t>width</a:t>
            </a:r>
            <a:r>
              <a:rPr lang="pt-BR" sz="1600" dirty="0">
                <a:latin typeface="Consolas" panose="020B0609020204030204" pitchFamily="49" charset="0"/>
              </a:rPr>
              <a:t>: </a:t>
            </a:r>
            <a:r>
              <a:rPr lang="pt-BR" sz="1600" dirty="0">
                <a:solidFill>
                  <a:srgbClr val="098658"/>
                </a:solidFill>
                <a:latin typeface="Consolas" panose="020B0609020204030204" pitchFamily="49" charset="0"/>
              </a:rPr>
              <a:t>100%</a:t>
            </a:r>
            <a:r>
              <a:rPr lang="pt-BR" sz="1600" dirty="0">
                <a:latin typeface="Consolas" panose="020B0609020204030204" pitchFamily="49" charset="0"/>
              </a:rPr>
              <a:t>;</a:t>
            </a:r>
          </a:p>
          <a:p>
            <a:r>
              <a:rPr lang="pt-BR" sz="1600" dirty="0">
                <a:latin typeface="Consolas" panose="020B0609020204030204" pitchFamily="49" charset="0"/>
              </a:rPr>
              <a:t>    </a:t>
            </a:r>
            <a:r>
              <a:rPr lang="pt-BR" sz="1600" dirty="0" err="1">
                <a:solidFill>
                  <a:srgbClr val="FF0000"/>
                </a:solidFill>
                <a:latin typeface="Consolas" panose="020B0609020204030204" pitchFamily="49" charset="0"/>
              </a:rPr>
              <a:t>padding</a:t>
            </a:r>
            <a:r>
              <a:rPr lang="pt-BR" sz="1600" dirty="0">
                <a:latin typeface="Consolas" panose="020B0609020204030204" pitchFamily="49" charset="0"/>
              </a:rPr>
              <a:t>: </a:t>
            </a:r>
            <a:r>
              <a:rPr lang="pt-BR" sz="1600" dirty="0">
                <a:solidFill>
                  <a:srgbClr val="098658"/>
                </a:solidFill>
                <a:latin typeface="Consolas" panose="020B0609020204030204" pitchFamily="49" charset="0"/>
              </a:rPr>
              <a:t>20px</a:t>
            </a:r>
            <a:r>
              <a:rPr lang="pt-BR" sz="1600" dirty="0">
                <a:latin typeface="Consolas" panose="020B0609020204030204" pitchFamily="49" charset="0"/>
              </a:rPr>
              <a:t>;</a:t>
            </a:r>
          </a:p>
          <a:p>
            <a:r>
              <a:rPr lang="pt-BR" sz="1600" dirty="0">
                <a:latin typeface="Consolas" panose="020B0609020204030204" pitchFamily="49" charset="0"/>
              </a:rPr>
              <a:t>}</a:t>
            </a:r>
          </a:p>
          <a:p>
            <a:br>
              <a:rPr lang="pt-BR" sz="1600" dirty="0">
                <a:latin typeface="Consolas" panose="020B0609020204030204" pitchFamily="49" charset="0"/>
              </a:rPr>
            </a:br>
            <a:r>
              <a:rPr lang="pt-BR" sz="1600" dirty="0">
                <a:solidFill>
                  <a:srgbClr val="008000"/>
                </a:solidFill>
                <a:latin typeface="Consolas" panose="020B0609020204030204" pitchFamily="49" charset="0"/>
              </a:rPr>
              <a:t>/* Rodapé */</a:t>
            </a:r>
            <a:endParaRPr lang="pt-BR" sz="1600" dirty="0">
              <a:latin typeface="Consolas" panose="020B0609020204030204" pitchFamily="49" charset="0"/>
            </a:endParaRPr>
          </a:p>
          <a:p>
            <a:r>
              <a:rPr lang="pt-BR" sz="1600" dirty="0">
                <a:solidFill>
                  <a:srgbClr val="800000"/>
                </a:solidFill>
                <a:latin typeface="Consolas" panose="020B0609020204030204" pitchFamily="49" charset="0"/>
              </a:rPr>
              <a:t>.</a:t>
            </a:r>
            <a:r>
              <a:rPr lang="pt-BR" sz="1600" dirty="0" err="1">
                <a:solidFill>
                  <a:srgbClr val="800000"/>
                </a:solidFill>
                <a:latin typeface="Consolas" panose="020B0609020204030204" pitchFamily="49" charset="0"/>
              </a:rPr>
              <a:t>footer</a:t>
            </a:r>
            <a:r>
              <a:rPr lang="pt-BR" sz="1600" dirty="0">
                <a:latin typeface="Consolas" panose="020B0609020204030204" pitchFamily="49" charset="0"/>
              </a:rPr>
              <a:t> {</a:t>
            </a:r>
          </a:p>
          <a:p>
            <a:r>
              <a:rPr lang="pt-BR" sz="1600" dirty="0">
                <a:latin typeface="Consolas" panose="020B0609020204030204" pitchFamily="49" charset="0"/>
              </a:rPr>
              <a:t>    </a:t>
            </a:r>
            <a:r>
              <a:rPr lang="pt-BR" sz="1600" dirty="0" err="1">
                <a:solidFill>
                  <a:srgbClr val="FF0000"/>
                </a:solidFill>
                <a:latin typeface="Consolas" panose="020B0609020204030204" pitchFamily="49" charset="0"/>
              </a:rPr>
              <a:t>padding</a:t>
            </a:r>
            <a:r>
              <a:rPr lang="pt-BR" sz="1600" dirty="0">
                <a:latin typeface="Consolas" panose="020B0609020204030204" pitchFamily="49" charset="0"/>
              </a:rPr>
              <a:t>: </a:t>
            </a:r>
            <a:r>
              <a:rPr lang="pt-BR" sz="1600" dirty="0">
                <a:solidFill>
                  <a:srgbClr val="098658"/>
                </a:solidFill>
                <a:latin typeface="Consolas" panose="020B0609020204030204" pitchFamily="49" charset="0"/>
              </a:rPr>
              <a:t>20px</a:t>
            </a:r>
            <a:r>
              <a:rPr lang="pt-BR" sz="1600" dirty="0">
                <a:latin typeface="Consolas" panose="020B0609020204030204" pitchFamily="49" charset="0"/>
              </a:rPr>
              <a:t>;</a:t>
            </a:r>
          </a:p>
          <a:p>
            <a:r>
              <a:rPr lang="pt-BR" sz="1600" dirty="0">
                <a:latin typeface="Consolas" panose="020B0609020204030204" pitchFamily="49" charset="0"/>
              </a:rPr>
              <a:t>    </a:t>
            </a:r>
            <a:r>
              <a:rPr lang="pt-BR" sz="1600" dirty="0" err="1">
                <a:solidFill>
                  <a:srgbClr val="FF0000"/>
                </a:solidFill>
                <a:latin typeface="Consolas" panose="020B0609020204030204" pitchFamily="49" charset="0"/>
              </a:rPr>
              <a:t>text-align</a:t>
            </a:r>
            <a:r>
              <a:rPr lang="pt-BR" sz="1600" dirty="0">
                <a:latin typeface="Consolas" panose="020B0609020204030204" pitchFamily="49" charset="0"/>
              </a:rPr>
              <a:t>: </a:t>
            </a:r>
            <a:r>
              <a:rPr lang="pt-BR" sz="1600" dirty="0">
                <a:solidFill>
                  <a:srgbClr val="0451A5"/>
                </a:solidFill>
                <a:latin typeface="Consolas" panose="020B0609020204030204" pitchFamily="49" charset="0"/>
              </a:rPr>
              <a:t>center</a:t>
            </a:r>
            <a:r>
              <a:rPr lang="pt-BR" sz="1600" dirty="0">
                <a:latin typeface="Consolas" panose="020B0609020204030204" pitchFamily="49" charset="0"/>
              </a:rPr>
              <a:t>;</a:t>
            </a:r>
          </a:p>
          <a:p>
            <a:r>
              <a:rPr lang="pt-BR" sz="1600" dirty="0">
                <a:latin typeface="Consolas" panose="020B0609020204030204" pitchFamily="49" charset="0"/>
              </a:rPr>
              <a:t>    </a:t>
            </a:r>
            <a:r>
              <a:rPr lang="pt-BR" sz="1600" dirty="0">
                <a:solidFill>
                  <a:srgbClr val="FF0000"/>
                </a:solidFill>
                <a:latin typeface="Consolas" panose="020B0609020204030204" pitchFamily="49" charset="0"/>
              </a:rPr>
              <a:t>background</a:t>
            </a:r>
            <a:r>
              <a:rPr lang="pt-BR" sz="1600" dirty="0">
                <a:latin typeface="Consolas" panose="020B0609020204030204" pitchFamily="49" charset="0"/>
              </a:rPr>
              <a:t>: </a:t>
            </a:r>
            <a:r>
              <a:rPr lang="pt-BR" sz="1600" dirty="0">
                <a:solidFill>
                  <a:srgbClr val="0451A5"/>
                </a:solidFill>
                <a:latin typeface="Consolas" panose="020B0609020204030204" pitchFamily="49" charset="0"/>
              </a:rPr>
              <a:t>#</a:t>
            </a:r>
            <a:r>
              <a:rPr lang="pt-BR" sz="1600" dirty="0" err="1">
                <a:solidFill>
                  <a:srgbClr val="0451A5"/>
                </a:solidFill>
                <a:latin typeface="Consolas" panose="020B0609020204030204" pitchFamily="49" charset="0"/>
              </a:rPr>
              <a:t>ddd</a:t>
            </a:r>
            <a:r>
              <a:rPr lang="pt-BR" sz="1600" dirty="0">
                <a:latin typeface="Consolas" panose="020B0609020204030204" pitchFamily="49" charset="0"/>
              </a:rPr>
              <a:t>;</a:t>
            </a:r>
          </a:p>
          <a:p>
            <a:r>
              <a:rPr lang="pt-BR" sz="1600" dirty="0">
                <a:latin typeface="Consolas" panose="020B0609020204030204" pitchFamily="49" charset="0"/>
              </a:rPr>
              <a:t>}</a:t>
            </a:r>
          </a:p>
          <a:p>
            <a:br>
              <a:rPr lang="pt-BR" sz="1600" dirty="0">
                <a:latin typeface="Consolas" panose="020B0609020204030204" pitchFamily="49" charset="0"/>
              </a:rPr>
            </a:br>
            <a:r>
              <a:rPr lang="pt-BR" sz="1600" dirty="0">
                <a:solidFill>
                  <a:srgbClr val="008000"/>
                </a:solidFill>
                <a:latin typeface="Consolas" panose="020B0609020204030204" pitchFamily="49" charset="0"/>
              </a:rPr>
              <a:t>/* Layout responsivo - quando a tela tem menos de 700 </a:t>
            </a:r>
            <a:r>
              <a:rPr lang="pt-BR" sz="1600" dirty="0" err="1">
                <a:solidFill>
                  <a:srgbClr val="008000"/>
                </a:solidFill>
                <a:latin typeface="Consolas" panose="020B0609020204030204" pitchFamily="49" charset="0"/>
              </a:rPr>
              <a:t>px</a:t>
            </a:r>
            <a:r>
              <a:rPr lang="pt-BR" sz="1600" dirty="0">
                <a:solidFill>
                  <a:srgbClr val="008000"/>
                </a:solidFill>
                <a:latin typeface="Consolas" panose="020B0609020204030204" pitchFamily="49" charset="0"/>
              </a:rPr>
              <a:t> de largura,</a:t>
            </a:r>
            <a:endParaRPr lang="pt-BR" sz="1600" dirty="0">
              <a:latin typeface="Consolas" panose="020B0609020204030204" pitchFamily="49" charset="0"/>
            </a:endParaRPr>
          </a:p>
          <a:p>
            <a:r>
              <a:rPr lang="pt-BR" sz="1600" dirty="0">
                <a:solidFill>
                  <a:srgbClr val="008000"/>
                </a:solidFill>
                <a:latin typeface="Consolas" panose="020B0609020204030204" pitchFamily="49" charset="0"/>
              </a:rPr>
              <a:t>   faça as duas colunas empilharem uma em cima da outra, em vez de uma ao lado da outra */</a:t>
            </a:r>
            <a:endParaRPr lang="pt-BR" sz="1600" dirty="0">
              <a:latin typeface="Consolas" panose="020B0609020204030204" pitchFamily="49" charset="0"/>
            </a:endParaRPr>
          </a:p>
          <a:p>
            <a:r>
              <a:rPr lang="pt-BR" sz="1600" dirty="0">
                <a:solidFill>
                  <a:srgbClr val="0000FF"/>
                </a:solidFill>
                <a:latin typeface="Consolas" panose="020B0609020204030204" pitchFamily="49" charset="0"/>
              </a:rPr>
              <a:t>@media</a:t>
            </a:r>
            <a:r>
              <a:rPr lang="pt-BR" sz="1600" dirty="0">
                <a:latin typeface="Consolas" panose="020B0609020204030204" pitchFamily="49" charset="0"/>
              </a:rPr>
              <a:t> </a:t>
            </a:r>
            <a:r>
              <a:rPr lang="pt-BR" sz="1600" dirty="0" err="1">
                <a:solidFill>
                  <a:srgbClr val="0451A5"/>
                </a:solidFill>
                <a:latin typeface="Consolas" panose="020B0609020204030204" pitchFamily="49" charset="0"/>
              </a:rPr>
              <a:t>screen</a:t>
            </a:r>
            <a:r>
              <a:rPr lang="pt-BR" sz="1600" dirty="0">
                <a:latin typeface="Consolas" panose="020B0609020204030204" pitchFamily="49" charset="0"/>
              </a:rPr>
              <a:t> </a:t>
            </a:r>
            <a:r>
              <a:rPr lang="pt-BR" sz="1600" dirty="0" err="1">
                <a:latin typeface="Consolas" panose="020B0609020204030204" pitchFamily="49" charset="0"/>
              </a:rPr>
              <a:t>and</a:t>
            </a:r>
            <a:r>
              <a:rPr lang="pt-BR" sz="1600" dirty="0">
                <a:latin typeface="Consolas" panose="020B0609020204030204" pitchFamily="49" charset="0"/>
              </a:rPr>
              <a:t> (</a:t>
            </a:r>
            <a:r>
              <a:rPr lang="pt-BR" sz="1600" dirty="0" err="1">
                <a:solidFill>
                  <a:srgbClr val="FF0000"/>
                </a:solidFill>
                <a:latin typeface="Consolas" panose="020B0609020204030204" pitchFamily="49" charset="0"/>
              </a:rPr>
              <a:t>max-width</a:t>
            </a:r>
            <a:r>
              <a:rPr lang="pt-BR" sz="1600" dirty="0">
                <a:latin typeface="Consolas" panose="020B0609020204030204" pitchFamily="49" charset="0"/>
              </a:rPr>
              <a:t>: </a:t>
            </a:r>
            <a:r>
              <a:rPr lang="pt-BR" sz="1600" dirty="0">
                <a:solidFill>
                  <a:srgbClr val="098658"/>
                </a:solidFill>
                <a:latin typeface="Consolas" panose="020B0609020204030204" pitchFamily="49" charset="0"/>
              </a:rPr>
              <a:t>700px</a:t>
            </a:r>
            <a:r>
              <a:rPr lang="pt-BR" sz="1600" dirty="0">
                <a:latin typeface="Consolas" panose="020B0609020204030204" pitchFamily="49" charset="0"/>
              </a:rPr>
              <a:t>) {</a:t>
            </a: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a:t>
            </a:r>
            <a:r>
              <a:rPr lang="pt-BR" sz="1600" dirty="0" err="1">
                <a:solidFill>
                  <a:srgbClr val="800000"/>
                </a:solidFill>
                <a:latin typeface="Consolas" panose="020B0609020204030204" pitchFamily="49" charset="0"/>
              </a:rPr>
              <a:t>row</a:t>
            </a:r>
            <a:r>
              <a:rPr lang="pt-BR" sz="1600" dirty="0">
                <a:latin typeface="Consolas" panose="020B0609020204030204" pitchFamily="49" charset="0"/>
              </a:rPr>
              <a:t>,</a:t>
            </a:r>
          </a:p>
          <a:p>
            <a:r>
              <a:rPr lang="pt-BR" sz="1600" dirty="0">
                <a:latin typeface="Consolas" panose="020B0609020204030204" pitchFamily="49" charset="0"/>
              </a:rPr>
              <a:t>    </a:t>
            </a:r>
            <a:r>
              <a:rPr lang="pt-BR" sz="1600" dirty="0">
                <a:solidFill>
                  <a:srgbClr val="800000"/>
                </a:solidFill>
                <a:latin typeface="Consolas" panose="020B0609020204030204" pitchFamily="49" charset="0"/>
              </a:rPr>
              <a:t>.</a:t>
            </a:r>
            <a:r>
              <a:rPr lang="pt-BR" sz="1600" dirty="0" err="1">
                <a:solidFill>
                  <a:srgbClr val="800000"/>
                </a:solidFill>
                <a:latin typeface="Consolas" panose="020B0609020204030204" pitchFamily="49" charset="0"/>
              </a:rPr>
              <a:t>navbar</a:t>
            </a:r>
            <a:r>
              <a:rPr lang="pt-BR" sz="1600" dirty="0">
                <a:latin typeface="Consolas" panose="020B0609020204030204" pitchFamily="49" charset="0"/>
              </a:rPr>
              <a:t> {</a:t>
            </a:r>
          </a:p>
          <a:p>
            <a:r>
              <a:rPr lang="pt-BR" sz="1600" dirty="0">
                <a:latin typeface="Consolas" panose="020B0609020204030204" pitchFamily="49" charset="0"/>
              </a:rPr>
              <a:t>        </a:t>
            </a:r>
            <a:r>
              <a:rPr lang="pt-BR" sz="1600" dirty="0" err="1">
                <a:solidFill>
                  <a:srgbClr val="FF0000"/>
                </a:solidFill>
                <a:latin typeface="Consolas" panose="020B0609020204030204" pitchFamily="49" charset="0"/>
              </a:rPr>
              <a:t>flex-direction</a:t>
            </a:r>
            <a:r>
              <a:rPr lang="pt-BR" sz="1600" dirty="0">
                <a:latin typeface="Consolas" panose="020B0609020204030204" pitchFamily="49" charset="0"/>
              </a:rPr>
              <a:t>: </a:t>
            </a:r>
            <a:r>
              <a:rPr lang="pt-BR" sz="1600" dirty="0" err="1">
                <a:solidFill>
                  <a:srgbClr val="0451A5"/>
                </a:solidFill>
                <a:latin typeface="Consolas" panose="020B0609020204030204" pitchFamily="49" charset="0"/>
              </a:rPr>
              <a:t>column</a:t>
            </a:r>
            <a:r>
              <a:rPr lang="pt-BR" sz="1600" dirty="0">
                <a:latin typeface="Consolas" panose="020B0609020204030204" pitchFamily="49" charset="0"/>
              </a:rPr>
              <a:t>;</a:t>
            </a:r>
          </a:p>
          <a:p>
            <a:r>
              <a:rPr lang="pt-BR" sz="1600" dirty="0">
                <a:latin typeface="Consolas" panose="020B0609020204030204" pitchFamily="49" charset="0"/>
              </a:rPr>
              <a:t>    }</a:t>
            </a:r>
          </a:p>
          <a:p>
            <a:r>
              <a:rPr lang="pt-BR" sz="1600" dirty="0">
                <a:latin typeface="Consolas" panose="020B0609020204030204" pitchFamily="49" charset="0"/>
              </a:rPr>
              <a:t>}</a:t>
            </a:r>
          </a:p>
        </p:txBody>
      </p:sp>
    </p:spTree>
    <p:extLst>
      <p:ext uri="{BB962C8B-B14F-4D97-AF65-F5344CB8AC3E}">
        <p14:creationId xmlns:p14="http://schemas.microsoft.com/office/powerpoint/2010/main" val="1338675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2743A-29C9-0054-FDA5-81E4FECFA495}"/>
            </a:ext>
          </a:extLst>
        </p:cNvPr>
        <p:cNvGrpSpPr/>
        <p:nvPr/>
      </p:nvGrpSpPr>
      <p:grpSpPr>
        <a:xfrm>
          <a:off x="0" y="0"/>
          <a:ext cx="0" cy="0"/>
          <a:chOff x="0" y="0"/>
          <a:chExt cx="0" cy="0"/>
        </a:xfrm>
      </p:grpSpPr>
      <p:pic>
        <p:nvPicPr>
          <p:cNvPr id="6" name="Picture 2" descr="How can I use flexbox to achieve a complex, responsive HTML layout ...">
            <a:extLst>
              <a:ext uri="{FF2B5EF4-FFF2-40B4-BE49-F238E27FC236}">
                <a16:creationId xmlns:a16="http://schemas.microsoft.com/office/drawing/2014/main" id="{52A62A48-EF12-B70F-110A-570E5D10A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864" y="1874947"/>
            <a:ext cx="8471536" cy="3441562"/>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8C9E91B-AA7C-D719-5CF5-223E0A63E6F4}"/>
              </a:ext>
            </a:extLst>
          </p:cNvPr>
          <p:cNvSpPr txBox="1"/>
          <p:nvPr/>
        </p:nvSpPr>
        <p:spPr>
          <a:xfrm>
            <a:off x="1840182" y="1626312"/>
            <a:ext cx="13401826" cy="400110"/>
          </a:xfrm>
          <a:prstGeom prst="rect">
            <a:avLst/>
          </a:prstGeom>
          <a:noFill/>
        </p:spPr>
        <p:txBody>
          <a:bodyPr wrap="square">
            <a:spAutoFit/>
          </a:bodyPr>
          <a:lstStyle/>
          <a:p>
            <a:r>
              <a:rPr lang="pt-BR" sz="2000" dirty="0"/>
              <a:t>Atividade de fixação - Usando </a:t>
            </a:r>
            <a:r>
              <a:rPr lang="pt-BR" sz="2000" b="1" dirty="0" err="1"/>
              <a:t>Flexbox</a:t>
            </a:r>
            <a:r>
              <a:rPr lang="pt-BR" sz="2000" dirty="0"/>
              <a:t>, desenvolver o layout abaixo. </a:t>
            </a:r>
          </a:p>
        </p:txBody>
      </p:sp>
    </p:spTree>
    <p:extLst>
      <p:ext uri="{BB962C8B-B14F-4D97-AF65-F5344CB8AC3E}">
        <p14:creationId xmlns:p14="http://schemas.microsoft.com/office/powerpoint/2010/main" val="370525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79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5742-37B3-550D-186B-7E5F086D72B0}"/>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FAAD9297-27FB-DCC5-6EBD-98307CC3C075}"/>
              </a:ext>
            </a:extLst>
          </p:cNvPr>
          <p:cNvSpPr/>
          <p:nvPr/>
        </p:nvSpPr>
        <p:spPr>
          <a:xfrm>
            <a:off x="961512" y="2073192"/>
            <a:ext cx="5252857" cy="2862322"/>
          </a:xfrm>
          <a:prstGeom prst="rect">
            <a:avLst/>
          </a:prstGeom>
          <a:ln>
            <a:solidFill>
              <a:srgbClr val="004494"/>
            </a:solidFill>
          </a:ln>
        </p:spPr>
        <p:txBody>
          <a:bodyPr wrap="square">
            <a:spAutoFit/>
          </a:bodyPr>
          <a:lstStyle/>
          <a:p>
            <a:r>
              <a:rPr lang="pt-BR" sz="1200" dirty="0">
                <a:solidFill>
                  <a:srgbClr val="800000"/>
                </a:solidFill>
                <a:latin typeface="Consolas" panose="020B0609020204030204" pitchFamily="49" charset="0"/>
              </a:rPr>
              <a:t>&lt;!DOCTYPE</a:t>
            </a:r>
            <a:r>
              <a:rPr lang="pt-BR" sz="1200" dirty="0">
                <a:latin typeface="Consolas" panose="020B0609020204030204" pitchFamily="49" charset="0"/>
              </a:rPr>
              <a:t> </a:t>
            </a:r>
            <a:r>
              <a:rPr lang="pt-BR" sz="1200" dirty="0" err="1">
                <a:solidFill>
                  <a:srgbClr val="FF0000"/>
                </a:solidFill>
                <a:latin typeface="Consolas" panose="020B0609020204030204" pitchFamily="49" charset="0"/>
              </a:rPr>
              <a:t>html</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html</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br>
              <a:rPr lang="pt-BR" sz="1200" dirty="0">
                <a:latin typeface="Consolas" panose="020B0609020204030204" pitchFamily="49" charset="0"/>
              </a:rPr>
            </a:b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head</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title</a:t>
            </a:r>
            <a:r>
              <a:rPr lang="pt-BR" sz="1200" dirty="0">
                <a:solidFill>
                  <a:srgbClr val="800000"/>
                </a:solidFill>
                <a:latin typeface="Consolas" panose="020B0609020204030204" pitchFamily="49" charset="0"/>
              </a:rPr>
              <a:t>&gt;</a:t>
            </a:r>
            <a:r>
              <a:rPr lang="pt-BR" sz="1200" dirty="0" err="1">
                <a:latin typeface="Consolas" panose="020B0609020204030204" pitchFamily="49" charset="0"/>
              </a:rPr>
              <a:t>Flexbox</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title</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&lt;link</a:t>
            </a:r>
            <a:r>
              <a:rPr lang="pt-BR" sz="1200" dirty="0">
                <a:latin typeface="Consolas" panose="020B0609020204030204" pitchFamily="49" charset="0"/>
              </a:rPr>
              <a:t> </a:t>
            </a:r>
            <a:r>
              <a:rPr lang="pt-BR" sz="1200" dirty="0" err="1">
                <a:solidFill>
                  <a:srgbClr val="FF0000"/>
                </a:solidFill>
                <a:latin typeface="Consolas" panose="020B0609020204030204" pitchFamily="49" charset="0"/>
              </a:rPr>
              <a:t>rel</a:t>
            </a:r>
            <a:r>
              <a:rPr lang="pt-BR" sz="1200" dirty="0">
                <a:latin typeface="Consolas" panose="020B0609020204030204" pitchFamily="49" charset="0"/>
              </a:rPr>
              <a:t>=</a:t>
            </a:r>
            <a:r>
              <a:rPr lang="pt-BR" sz="1200" dirty="0">
                <a:solidFill>
                  <a:srgbClr val="0000FF"/>
                </a:solidFill>
                <a:latin typeface="Consolas" panose="020B0609020204030204" pitchFamily="49" charset="0"/>
              </a:rPr>
              <a:t>"</a:t>
            </a:r>
            <a:r>
              <a:rPr lang="pt-BR" sz="1200" dirty="0" err="1">
                <a:solidFill>
                  <a:srgbClr val="0000FF"/>
                </a:solidFill>
                <a:latin typeface="Consolas" panose="020B0609020204030204" pitchFamily="49" charset="0"/>
              </a:rPr>
              <a:t>stylesheet</a:t>
            </a:r>
            <a:r>
              <a:rPr lang="pt-BR" sz="1200" dirty="0">
                <a:solidFill>
                  <a:srgbClr val="0000FF"/>
                </a:solidFill>
                <a:latin typeface="Consolas" panose="020B0609020204030204" pitchFamily="49" charset="0"/>
              </a:rPr>
              <a:t>"</a:t>
            </a:r>
            <a:r>
              <a:rPr lang="pt-BR" sz="1200" dirty="0">
                <a:latin typeface="Consolas" panose="020B0609020204030204" pitchFamily="49" charset="0"/>
              </a:rPr>
              <a:t> </a:t>
            </a:r>
            <a:r>
              <a:rPr lang="pt-BR" sz="1200" dirty="0" err="1">
                <a:solidFill>
                  <a:srgbClr val="FF0000"/>
                </a:solidFill>
                <a:latin typeface="Consolas" panose="020B0609020204030204" pitchFamily="49" charset="0"/>
              </a:rPr>
              <a:t>href</a:t>
            </a:r>
            <a:r>
              <a:rPr lang="pt-BR" sz="1200" dirty="0">
                <a:latin typeface="Consolas" panose="020B0609020204030204" pitchFamily="49" charset="0"/>
              </a:rPr>
              <a:t>=</a:t>
            </a:r>
            <a:r>
              <a:rPr lang="pt-BR" sz="1200" dirty="0">
                <a:solidFill>
                  <a:srgbClr val="0000FF"/>
                </a:solidFill>
                <a:latin typeface="Consolas" panose="020B0609020204030204" pitchFamily="49" charset="0"/>
              </a:rPr>
              <a:t>"ex01.css"</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head</a:t>
            </a:r>
            <a:r>
              <a:rPr lang="pt-BR" sz="1200" dirty="0">
                <a:solidFill>
                  <a:srgbClr val="800000"/>
                </a:solidFill>
                <a:latin typeface="Consolas" panose="020B0609020204030204" pitchFamily="49" charset="0"/>
              </a:rPr>
              <a:t>&gt;</a:t>
            </a:r>
            <a:br>
              <a:rPr lang="pt-BR" sz="1200" dirty="0">
                <a:latin typeface="Consolas" panose="020B0609020204030204" pitchFamily="49" charset="0"/>
              </a:rPr>
            </a:br>
            <a:r>
              <a:rPr lang="pt-BR" sz="1200" dirty="0">
                <a:solidFill>
                  <a:srgbClr val="800000"/>
                </a:solidFill>
                <a:latin typeface="Consolas" panose="020B0609020204030204" pitchFamily="49" charset="0"/>
              </a:rPr>
              <a:t>&lt;body&gt;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latin typeface="Consolas" panose="020B0609020204030204" pitchFamily="49" charset="0"/>
              </a:rPr>
              <a:t> </a:t>
            </a:r>
            <a:r>
              <a:rPr lang="pt-BR" sz="1200" dirty="0" err="1">
                <a:solidFill>
                  <a:srgbClr val="FF0000"/>
                </a:solidFill>
                <a:latin typeface="Consolas" panose="020B0609020204030204" pitchFamily="49" charset="0"/>
              </a:rPr>
              <a:t>class</a:t>
            </a:r>
            <a:r>
              <a:rPr lang="pt-BR" sz="1200" dirty="0">
                <a:latin typeface="Consolas" panose="020B0609020204030204" pitchFamily="49" charset="0"/>
              </a:rPr>
              <a:t>=</a:t>
            </a:r>
            <a:r>
              <a:rPr lang="pt-BR" sz="1200" dirty="0">
                <a:solidFill>
                  <a:srgbClr val="0000FF"/>
                </a:solidFill>
                <a:latin typeface="Consolas" panose="020B0609020204030204" pitchFamily="49" charset="0"/>
              </a:rPr>
              <a:t>"</a:t>
            </a:r>
            <a:r>
              <a:rPr lang="pt-BR" sz="1200" dirty="0" err="1">
                <a:solidFill>
                  <a:srgbClr val="0000FF"/>
                </a:solidFill>
                <a:latin typeface="Consolas" panose="020B0609020204030204" pitchFamily="49" charset="0"/>
              </a:rPr>
              <a:t>flex</a:t>
            </a:r>
            <a:r>
              <a:rPr lang="pt-BR" sz="1200" dirty="0">
                <a:solidFill>
                  <a:srgbClr val="0000FF"/>
                </a:solidFill>
                <a:latin typeface="Consolas" panose="020B0609020204030204" pitchFamily="49" charset="0"/>
              </a:rPr>
              <a:t>-container"</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r>
              <a:rPr lang="pt-BR" sz="1200" dirty="0">
                <a:latin typeface="Consolas" panose="020B0609020204030204" pitchFamily="49" charset="0"/>
              </a:rPr>
              <a:t>1</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r>
              <a:rPr lang="pt-BR" sz="1200" dirty="0">
                <a:latin typeface="Consolas" panose="020B0609020204030204" pitchFamily="49" charset="0"/>
              </a:rPr>
              <a:t>2</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r>
              <a:rPr lang="pt-BR" sz="1200" dirty="0">
                <a:latin typeface="Consolas" panose="020B0609020204030204" pitchFamily="49" charset="0"/>
              </a:rPr>
              <a:t>3</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latin typeface="Consolas" panose="020B0609020204030204" pitchFamily="49" charset="0"/>
              </a:rPr>
              <a:t>    </a:t>
            </a:r>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div</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a:p>
            <a:r>
              <a:rPr lang="pt-BR" sz="1200" dirty="0">
                <a:solidFill>
                  <a:srgbClr val="800000"/>
                </a:solidFill>
                <a:latin typeface="Consolas" panose="020B0609020204030204" pitchFamily="49" charset="0"/>
              </a:rPr>
              <a:t>&lt;/body&gt;</a:t>
            </a:r>
            <a:endParaRPr lang="pt-BR" sz="1200" dirty="0">
              <a:latin typeface="Consolas" panose="020B0609020204030204" pitchFamily="49" charset="0"/>
            </a:endParaRPr>
          </a:p>
          <a:p>
            <a:r>
              <a:rPr lang="pt-BR" sz="1200" dirty="0">
                <a:solidFill>
                  <a:srgbClr val="800000"/>
                </a:solidFill>
                <a:latin typeface="Consolas" panose="020B0609020204030204" pitchFamily="49" charset="0"/>
              </a:rPr>
              <a:t>&lt;/</a:t>
            </a:r>
            <a:r>
              <a:rPr lang="pt-BR" sz="1200" dirty="0" err="1">
                <a:solidFill>
                  <a:srgbClr val="800000"/>
                </a:solidFill>
                <a:latin typeface="Consolas" panose="020B0609020204030204" pitchFamily="49" charset="0"/>
              </a:rPr>
              <a:t>html</a:t>
            </a:r>
            <a:r>
              <a:rPr lang="pt-BR" sz="1200" dirty="0">
                <a:solidFill>
                  <a:srgbClr val="800000"/>
                </a:solidFill>
                <a:latin typeface="Consolas" panose="020B0609020204030204" pitchFamily="49" charset="0"/>
              </a:rPr>
              <a:t>&gt;</a:t>
            </a:r>
            <a:endParaRPr lang="pt-BR" sz="1200" dirty="0">
              <a:latin typeface="Consolas" panose="020B0609020204030204" pitchFamily="49" charset="0"/>
            </a:endParaRPr>
          </a:p>
        </p:txBody>
      </p:sp>
      <p:sp>
        <p:nvSpPr>
          <p:cNvPr id="3" name="Retângulo 2">
            <a:extLst>
              <a:ext uri="{FF2B5EF4-FFF2-40B4-BE49-F238E27FC236}">
                <a16:creationId xmlns:a16="http://schemas.microsoft.com/office/drawing/2014/main" id="{77625C26-B01E-16F7-D9D6-3152CD56D899}"/>
              </a:ext>
            </a:extLst>
          </p:cNvPr>
          <p:cNvSpPr/>
          <p:nvPr/>
        </p:nvSpPr>
        <p:spPr>
          <a:xfrm>
            <a:off x="6399625" y="2105199"/>
            <a:ext cx="4239066" cy="2123658"/>
          </a:xfrm>
          <a:prstGeom prst="rect">
            <a:avLst/>
          </a:prstGeom>
          <a:ln>
            <a:solidFill>
              <a:srgbClr val="004494"/>
            </a:solidFill>
          </a:ln>
        </p:spPr>
        <p:txBody>
          <a:bodyPr wrap="square">
            <a:spAutoFit/>
          </a:bodyPr>
          <a:lstStyle/>
          <a:p>
            <a:r>
              <a:rPr lang="pt-BR" sz="1200" dirty="0">
                <a:solidFill>
                  <a:srgbClr val="800000"/>
                </a:solidFill>
                <a:latin typeface="Consolas" panose="020B0609020204030204" pitchFamily="49" charset="0"/>
              </a:rPr>
              <a:t>.</a:t>
            </a:r>
            <a:r>
              <a:rPr lang="pt-BR" sz="1200" dirty="0" err="1">
                <a:solidFill>
                  <a:srgbClr val="800000"/>
                </a:solidFill>
                <a:latin typeface="Consolas" panose="020B0609020204030204" pitchFamily="49" charset="0"/>
              </a:rPr>
              <a:t>flex</a:t>
            </a:r>
            <a:r>
              <a:rPr lang="pt-BR" sz="1200" dirty="0">
                <a:solidFill>
                  <a:srgbClr val="800000"/>
                </a:solidFill>
                <a:latin typeface="Consolas" panose="020B0609020204030204" pitchFamily="49" charset="0"/>
              </a:rPr>
              <a:t>-container</a:t>
            </a:r>
            <a:r>
              <a:rPr lang="pt-BR" sz="1200" dirty="0">
                <a:latin typeface="Consolas" panose="020B0609020204030204" pitchFamily="49" charset="0"/>
              </a:rPr>
              <a:t> {</a:t>
            </a:r>
          </a:p>
          <a:p>
            <a:r>
              <a:rPr lang="pt-BR" sz="1200" dirty="0">
                <a:latin typeface="Consolas" panose="020B0609020204030204" pitchFamily="49" charset="0"/>
              </a:rPr>
              <a:t>    </a:t>
            </a:r>
            <a:r>
              <a:rPr lang="pt-BR" sz="1200" dirty="0">
                <a:solidFill>
                  <a:srgbClr val="FF0000"/>
                </a:solidFill>
                <a:latin typeface="Consolas" panose="020B0609020204030204" pitchFamily="49" charset="0"/>
              </a:rPr>
              <a:t>display</a:t>
            </a:r>
            <a:r>
              <a:rPr lang="pt-BR" sz="1200" dirty="0">
                <a:latin typeface="Consolas" panose="020B0609020204030204" pitchFamily="49" charset="0"/>
              </a:rPr>
              <a:t>: </a:t>
            </a:r>
            <a:r>
              <a:rPr lang="pt-BR" sz="1200" dirty="0" err="1">
                <a:solidFill>
                  <a:srgbClr val="0451A5"/>
                </a:solidFill>
                <a:latin typeface="Consolas" panose="020B0609020204030204" pitchFamily="49" charset="0"/>
              </a:rPr>
              <a:t>flex</a:t>
            </a:r>
            <a:r>
              <a:rPr lang="pt-BR" sz="1200" dirty="0">
                <a:latin typeface="Consolas" panose="020B0609020204030204" pitchFamily="49" charset="0"/>
              </a:rPr>
              <a:t>;</a:t>
            </a:r>
          </a:p>
          <a:p>
            <a:r>
              <a:rPr lang="pt-BR" sz="1200" dirty="0">
                <a:latin typeface="Consolas" panose="020B0609020204030204" pitchFamily="49" charset="0"/>
              </a:rPr>
              <a:t>    </a:t>
            </a:r>
            <a:r>
              <a:rPr lang="pt-BR" sz="1200" dirty="0">
                <a:solidFill>
                  <a:srgbClr val="FF0000"/>
                </a:solidFill>
                <a:latin typeface="Consolas" panose="020B0609020204030204" pitchFamily="49" charset="0"/>
              </a:rPr>
              <a:t>background-color</a:t>
            </a:r>
            <a:r>
              <a:rPr lang="pt-BR" sz="1200" dirty="0">
                <a:latin typeface="Consolas" panose="020B0609020204030204" pitchFamily="49" charset="0"/>
              </a:rPr>
              <a:t>: </a:t>
            </a:r>
            <a:r>
              <a:rPr lang="pt-BR" sz="1200" dirty="0" err="1">
                <a:solidFill>
                  <a:srgbClr val="0451A5"/>
                </a:solidFill>
                <a:latin typeface="Consolas" panose="020B0609020204030204" pitchFamily="49" charset="0"/>
              </a:rPr>
              <a:t>DodgerBlue</a:t>
            </a:r>
            <a:r>
              <a:rPr lang="pt-BR" sz="1200" dirty="0">
                <a:latin typeface="Consolas" panose="020B0609020204030204" pitchFamily="49" charset="0"/>
              </a:rPr>
              <a:t>;</a:t>
            </a:r>
          </a:p>
          <a:p>
            <a:r>
              <a:rPr lang="pt-BR" sz="1200" dirty="0">
                <a:latin typeface="Consolas" panose="020B0609020204030204" pitchFamily="49" charset="0"/>
              </a:rPr>
              <a:t>}</a:t>
            </a:r>
          </a:p>
          <a:p>
            <a:br>
              <a:rPr lang="pt-BR" sz="1200" dirty="0">
                <a:latin typeface="Consolas" panose="020B0609020204030204" pitchFamily="49" charset="0"/>
              </a:rPr>
            </a:br>
            <a:r>
              <a:rPr lang="pt-BR" sz="1200" dirty="0">
                <a:solidFill>
                  <a:srgbClr val="800000"/>
                </a:solidFill>
                <a:latin typeface="Consolas" panose="020B0609020204030204" pitchFamily="49" charset="0"/>
              </a:rPr>
              <a:t>.</a:t>
            </a:r>
            <a:r>
              <a:rPr lang="pt-BR" sz="1200" dirty="0" err="1">
                <a:solidFill>
                  <a:srgbClr val="800000"/>
                </a:solidFill>
                <a:latin typeface="Consolas" panose="020B0609020204030204" pitchFamily="49" charset="0"/>
              </a:rPr>
              <a:t>flex</a:t>
            </a:r>
            <a:r>
              <a:rPr lang="pt-BR" sz="1200" dirty="0">
                <a:solidFill>
                  <a:srgbClr val="800000"/>
                </a:solidFill>
                <a:latin typeface="Consolas" panose="020B0609020204030204" pitchFamily="49" charset="0"/>
              </a:rPr>
              <a:t>-container</a:t>
            </a:r>
            <a:r>
              <a:rPr lang="pt-BR" sz="1200" dirty="0">
                <a:latin typeface="Consolas" panose="020B0609020204030204" pitchFamily="49" charset="0"/>
              </a:rPr>
              <a:t> &gt; </a:t>
            </a:r>
            <a:r>
              <a:rPr lang="pt-BR" sz="1200" dirty="0" err="1">
                <a:solidFill>
                  <a:srgbClr val="800000"/>
                </a:solidFill>
                <a:latin typeface="Consolas" panose="020B0609020204030204" pitchFamily="49" charset="0"/>
              </a:rPr>
              <a:t>div</a:t>
            </a:r>
            <a:r>
              <a:rPr lang="pt-BR" sz="1200" dirty="0">
                <a:latin typeface="Consolas" panose="020B0609020204030204" pitchFamily="49" charset="0"/>
              </a:rPr>
              <a:t> {</a:t>
            </a:r>
          </a:p>
          <a:p>
            <a:r>
              <a:rPr lang="pt-BR" sz="1200" dirty="0">
                <a:latin typeface="Consolas" panose="020B0609020204030204" pitchFamily="49" charset="0"/>
              </a:rPr>
              <a:t>    </a:t>
            </a:r>
            <a:r>
              <a:rPr lang="pt-BR" sz="1200" dirty="0">
                <a:solidFill>
                  <a:srgbClr val="FF0000"/>
                </a:solidFill>
                <a:latin typeface="Consolas" panose="020B0609020204030204" pitchFamily="49" charset="0"/>
              </a:rPr>
              <a:t>background-color</a:t>
            </a:r>
            <a:r>
              <a:rPr lang="pt-BR" sz="1200" dirty="0">
                <a:latin typeface="Consolas" panose="020B0609020204030204" pitchFamily="49" charset="0"/>
              </a:rPr>
              <a:t>: </a:t>
            </a:r>
            <a:r>
              <a:rPr lang="pt-BR" sz="1200" dirty="0">
                <a:solidFill>
                  <a:srgbClr val="0451A5"/>
                </a:solidFill>
                <a:latin typeface="Consolas" panose="020B0609020204030204" pitchFamily="49" charset="0"/>
              </a:rPr>
              <a:t>#f1f1f1</a:t>
            </a:r>
            <a:r>
              <a:rPr lang="pt-BR" sz="1200" dirty="0">
                <a:latin typeface="Consolas" panose="020B0609020204030204" pitchFamily="49" charset="0"/>
              </a:rPr>
              <a:t>;</a:t>
            </a:r>
          </a:p>
          <a:p>
            <a:r>
              <a:rPr lang="pt-BR" sz="1200" dirty="0">
                <a:latin typeface="Consolas" panose="020B0609020204030204" pitchFamily="49" charset="0"/>
              </a:rPr>
              <a:t>    </a:t>
            </a:r>
            <a:r>
              <a:rPr lang="pt-BR" sz="1200" dirty="0" err="1">
                <a:solidFill>
                  <a:srgbClr val="FF0000"/>
                </a:solidFill>
                <a:latin typeface="Consolas" panose="020B0609020204030204" pitchFamily="49" charset="0"/>
              </a:rPr>
              <a:t>margin</a:t>
            </a:r>
            <a:r>
              <a:rPr lang="pt-BR" sz="1200" dirty="0">
                <a:latin typeface="Consolas" panose="020B0609020204030204" pitchFamily="49" charset="0"/>
              </a:rPr>
              <a:t>: </a:t>
            </a:r>
            <a:r>
              <a:rPr lang="pt-BR" sz="1200" dirty="0">
                <a:solidFill>
                  <a:srgbClr val="098658"/>
                </a:solidFill>
                <a:latin typeface="Consolas" panose="020B0609020204030204" pitchFamily="49" charset="0"/>
              </a:rPr>
              <a:t>10px</a:t>
            </a:r>
            <a:r>
              <a:rPr lang="pt-BR" sz="1200" dirty="0">
                <a:latin typeface="Consolas" panose="020B0609020204030204" pitchFamily="49" charset="0"/>
              </a:rPr>
              <a:t>;</a:t>
            </a:r>
          </a:p>
          <a:p>
            <a:r>
              <a:rPr lang="pt-BR" sz="1200" dirty="0">
                <a:latin typeface="Consolas" panose="020B0609020204030204" pitchFamily="49" charset="0"/>
              </a:rPr>
              <a:t>    </a:t>
            </a:r>
            <a:r>
              <a:rPr lang="pt-BR" sz="1200" dirty="0" err="1">
                <a:solidFill>
                  <a:srgbClr val="FF0000"/>
                </a:solidFill>
                <a:latin typeface="Consolas" panose="020B0609020204030204" pitchFamily="49" charset="0"/>
              </a:rPr>
              <a:t>padding</a:t>
            </a:r>
            <a:r>
              <a:rPr lang="pt-BR" sz="1200" dirty="0">
                <a:latin typeface="Consolas" panose="020B0609020204030204" pitchFamily="49" charset="0"/>
              </a:rPr>
              <a:t>: </a:t>
            </a:r>
            <a:r>
              <a:rPr lang="pt-BR" sz="1200" dirty="0">
                <a:solidFill>
                  <a:srgbClr val="098658"/>
                </a:solidFill>
                <a:latin typeface="Consolas" panose="020B0609020204030204" pitchFamily="49" charset="0"/>
              </a:rPr>
              <a:t>20px</a:t>
            </a:r>
            <a:r>
              <a:rPr lang="pt-BR" sz="1200" dirty="0">
                <a:latin typeface="Consolas" panose="020B0609020204030204" pitchFamily="49" charset="0"/>
              </a:rPr>
              <a:t>;</a:t>
            </a:r>
          </a:p>
          <a:p>
            <a:r>
              <a:rPr lang="pt-BR" sz="1200" dirty="0">
                <a:latin typeface="Consolas" panose="020B0609020204030204" pitchFamily="49" charset="0"/>
              </a:rPr>
              <a:t>    </a:t>
            </a:r>
            <a:r>
              <a:rPr lang="pt-BR" sz="1200" dirty="0" err="1">
                <a:solidFill>
                  <a:srgbClr val="FF0000"/>
                </a:solidFill>
                <a:latin typeface="Consolas" panose="020B0609020204030204" pitchFamily="49" charset="0"/>
              </a:rPr>
              <a:t>font-size</a:t>
            </a:r>
            <a:r>
              <a:rPr lang="pt-BR" sz="1200" dirty="0">
                <a:latin typeface="Consolas" panose="020B0609020204030204" pitchFamily="49" charset="0"/>
              </a:rPr>
              <a:t>: </a:t>
            </a:r>
            <a:r>
              <a:rPr lang="pt-BR" sz="1200" dirty="0">
                <a:solidFill>
                  <a:srgbClr val="098658"/>
                </a:solidFill>
                <a:latin typeface="Consolas" panose="020B0609020204030204" pitchFamily="49" charset="0"/>
              </a:rPr>
              <a:t>30px</a:t>
            </a:r>
            <a:r>
              <a:rPr lang="pt-BR" sz="1200" dirty="0">
                <a:latin typeface="Consolas" panose="020B0609020204030204" pitchFamily="49" charset="0"/>
              </a:rPr>
              <a:t>;</a:t>
            </a:r>
          </a:p>
          <a:p>
            <a:r>
              <a:rPr lang="pt-BR" sz="1200" dirty="0">
                <a:latin typeface="Consolas" panose="020B0609020204030204" pitchFamily="49" charset="0"/>
              </a:rPr>
              <a:t>}</a:t>
            </a:r>
          </a:p>
        </p:txBody>
      </p:sp>
      <p:sp>
        <p:nvSpPr>
          <p:cNvPr id="4" name="Retângulo 3">
            <a:extLst>
              <a:ext uri="{FF2B5EF4-FFF2-40B4-BE49-F238E27FC236}">
                <a16:creationId xmlns:a16="http://schemas.microsoft.com/office/drawing/2014/main" id="{FFAAD27E-73D7-E1B1-8A61-22B493DA086B}"/>
              </a:ext>
            </a:extLst>
          </p:cNvPr>
          <p:cNvSpPr/>
          <p:nvPr/>
        </p:nvSpPr>
        <p:spPr>
          <a:xfrm>
            <a:off x="864214" y="4935514"/>
            <a:ext cx="1810040" cy="276999"/>
          </a:xfrm>
          <a:prstGeom prst="rect">
            <a:avLst/>
          </a:prstGeom>
        </p:spPr>
        <p:txBody>
          <a:bodyPr wrap="square">
            <a:spAutoFit/>
          </a:bodyPr>
          <a:lstStyle/>
          <a:p>
            <a:pPr algn="just"/>
            <a:r>
              <a:rPr lang="pt-BR" sz="1200" b="1" dirty="0">
                <a:solidFill>
                  <a:srgbClr val="222222"/>
                </a:solidFill>
                <a:latin typeface="Arial" panose="020B0604020202020204" pitchFamily="34" charset="0"/>
              </a:rPr>
              <a:t>Arquivo HTML</a:t>
            </a:r>
            <a:endParaRPr lang="pt-BR" sz="1200" dirty="0"/>
          </a:p>
        </p:txBody>
      </p:sp>
      <p:sp>
        <p:nvSpPr>
          <p:cNvPr id="5" name="Retângulo 4">
            <a:extLst>
              <a:ext uri="{FF2B5EF4-FFF2-40B4-BE49-F238E27FC236}">
                <a16:creationId xmlns:a16="http://schemas.microsoft.com/office/drawing/2014/main" id="{0C4B20EC-E771-68E7-D452-CBCCE161C5B0}"/>
              </a:ext>
            </a:extLst>
          </p:cNvPr>
          <p:cNvSpPr/>
          <p:nvPr/>
        </p:nvSpPr>
        <p:spPr>
          <a:xfrm>
            <a:off x="6293089" y="4255491"/>
            <a:ext cx="1810040" cy="276999"/>
          </a:xfrm>
          <a:prstGeom prst="rect">
            <a:avLst/>
          </a:prstGeom>
        </p:spPr>
        <p:txBody>
          <a:bodyPr wrap="square">
            <a:spAutoFit/>
          </a:bodyPr>
          <a:lstStyle/>
          <a:p>
            <a:pPr algn="just"/>
            <a:r>
              <a:rPr lang="pt-BR" sz="1200" b="1" dirty="0">
                <a:solidFill>
                  <a:srgbClr val="222222"/>
                </a:solidFill>
                <a:latin typeface="Arial" panose="020B0604020202020204" pitchFamily="34" charset="0"/>
              </a:rPr>
              <a:t>Arquivo CSS</a:t>
            </a:r>
            <a:endParaRPr lang="pt-BR" sz="1200" dirty="0"/>
          </a:p>
        </p:txBody>
      </p:sp>
    </p:spTree>
    <p:extLst>
      <p:ext uri="{BB962C8B-B14F-4D97-AF65-F5344CB8AC3E}">
        <p14:creationId xmlns:p14="http://schemas.microsoft.com/office/powerpoint/2010/main" val="173328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123FA-4A69-AA86-C8D3-09050E1D38A7}"/>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1E7C55B0-25D0-E06F-84F9-D90CDDF38B3D}"/>
              </a:ext>
            </a:extLst>
          </p:cNvPr>
          <p:cNvSpPr/>
          <p:nvPr/>
        </p:nvSpPr>
        <p:spPr>
          <a:xfrm>
            <a:off x="712676" y="6310525"/>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A0DC9121-EB61-C84F-BDCA-41F278F5E678}"/>
              </a:ext>
            </a:extLst>
          </p:cNvPr>
          <p:cNvSpPr/>
          <p:nvPr/>
        </p:nvSpPr>
        <p:spPr>
          <a:xfrm>
            <a:off x="1946201" y="1199908"/>
            <a:ext cx="5769528" cy="400110"/>
          </a:xfrm>
          <a:prstGeom prst="rect">
            <a:avLst/>
          </a:prstGeom>
        </p:spPr>
        <p:txBody>
          <a:bodyPr wrap="none">
            <a:spAutoFit/>
          </a:bodyPr>
          <a:lstStyle/>
          <a:p>
            <a:r>
              <a:rPr lang="pt-BR" sz="2000" dirty="0">
                <a:solidFill>
                  <a:schemeClr val="tx1"/>
                </a:solidFill>
                <a:latin typeface="Verdana" panose="020B0604030504040204" pitchFamily="34" charset="0"/>
              </a:rPr>
              <a:t>As propriedades do </a:t>
            </a:r>
            <a:r>
              <a:rPr lang="pt-BR" sz="2000" b="1" dirty="0">
                <a:solidFill>
                  <a:schemeClr val="tx1"/>
                </a:solidFill>
                <a:latin typeface="Verdana" panose="020B0604030504040204" pitchFamily="34" charset="0"/>
              </a:rPr>
              <a:t>contêiner</a:t>
            </a:r>
            <a:r>
              <a:rPr lang="pt-BR" sz="2000" dirty="0">
                <a:solidFill>
                  <a:schemeClr val="tx1"/>
                </a:solidFill>
                <a:latin typeface="Verdana" panose="020B0604030504040204" pitchFamily="34" charset="0"/>
              </a:rPr>
              <a:t> flexível são:</a:t>
            </a:r>
            <a:endParaRPr lang="pt-BR" sz="2000" dirty="0">
              <a:solidFill>
                <a:schemeClr val="tx1"/>
              </a:solidFill>
            </a:endParaRPr>
          </a:p>
        </p:txBody>
      </p:sp>
      <p:pic>
        <p:nvPicPr>
          <p:cNvPr id="4" name="Imagem 3">
            <a:extLst>
              <a:ext uri="{FF2B5EF4-FFF2-40B4-BE49-F238E27FC236}">
                <a16:creationId xmlns:a16="http://schemas.microsoft.com/office/drawing/2014/main" id="{FB9E0875-E77B-B092-8BB8-9D00C5B8A00A}"/>
              </a:ext>
            </a:extLst>
          </p:cNvPr>
          <p:cNvPicPr>
            <a:picLocks noChangeAspect="1"/>
          </p:cNvPicPr>
          <p:nvPr/>
        </p:nvPicPr>
        <p:blipFill rotWithShape="1">
          <a:blip r:embed="rId3"/>
          <a:srcRect l="18028" t="23215" r="16780" b="34302"/>
          <a:stretch/>
        </p:blipFill>
        <p:spPr>
          <a:xfrm>
            <a:off x="712676" y="3851593"/>
            <a:ext cx="6052108" cy="2217321"/>
          </a:xfrm>
          <a:prstGeom prst="rect">
            <a:avLst/>
          </a:prstGeom>
        </p:spPr>
      </p:pic>
      <p:sp>
        <p:nvSpPr>
          <p:cNvPr id="5" name="Rectangle 1">
            <a:extLst>
              <a:ext uri="{FF2B5EF4-FFF2-40B4-BE49-F238E27FC236}">
                <a16:creationId xmlns:a16="http://schemas.microsoft.com/office/drawing/2014/main" id="{C51F0EAB-9CFA-5866-C5D2-45DCC450C9F9}"/>
              </a:ext>
            </a:extLst>
          </p:cNvPr>
          <p:cNvSpPr>
            <a:spLocks noChangeArrowheads="1"/>
          </p:cNvSpPr>
          <p:nvPr/>
        </p:nvSpPr>
        <p:spPr bwMode="auto">
          <a:xfrm>
            <a:off x="2428924" y="3308733"/>
            <a:ext cx="8306520"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pt-BR" altLang="pt-BR" sz="1400" b="0" i="0" u="none" strike="noStrike" cap="none" normalizeH="0" baseline="0" dirty="0">
                <a:ln>
                  <a:noFill/>
                </a:ln>
                <a:solidFill>
                  <a:srgbClr val="000000"/>
                </a:solidFill>
                <a:effectLst/>
                <a:latin typeface="Verdana" panose="020B0604030504040204" pitchFamily="34" charset="0"/>
              </a:rPr>
              <a:t>A </a:t>
            </a:r>
            <a:r>
              <a:rPr lang="pt-BR" altLang="pt-BR" sz="1400" dirty="0">
                <a:latin typeface="Verdana" panose="020B0604030504040204" pitchFamily="34" charset="0"/>
              </a:rPr>
              <a:t> propriedade  </a:t>
            </a:r>
            <a:r>
              <a:rPr kumimoji="0" lang="pt-BR" altLang="pt-BR" sz="1400" b="0" i="0" u="none" strike="noStrike" cap="none" normalizeH="0" baseline="0" dirty="0" err="1">
                <a:ln>
                  <a:noFill/>
                </a:ln>
                <a:solidFill>
                  <a:srgbClr val="DC143C"/>
                </a:solidFill>
                <a:effectLst/>
                <a:latin typeface="Consolas" panose="020B0609020204030204" pitchFamily="49" charset="0"/>
              </a:rPr>
              <a:t>flex</a:t>
            </a:r>
            <a:r>
              <a:rPr kumimoji="0" lang="pt-BR" altLang="pt-BR" sz="1400" b="0" i="0" u="none" strike="noStrike" cap="none" normalizeH="0" baseline="0" dirty="0">
                <a:ln>
                  <a:noFill/>
                </a:ln>
                <a:solidFill>
                  <a:srgbClr val="DC143C"/>
                </a:solidFill>
                <a:effectLst/>
                <a:latin typeface="Consolas" panose="020B0609020204030204" pitchFamily="49" charset="0"/>
              </a:rPr>
              <a:t>-Direction </a:t>
            </a:r>
            <a:r>
              <a:rPr kumimoji="0" lang="pt-BR" altLang="pt-BR" sz="1400" b="0" i="0" u="none" strike="noStrike" cap="none" normalizeH="0" baseline="0" dirty="0">
                <a:ln>
                  <a:noFill/>
                </a:ln>
                <a:solidFill>
                  <a:srgbClr val="000000"/>
                </a:solidFill>
                <a:effectLst/>
                <a:latin typeface="Verdana" panose="020B0604030504040204" pitchFamily="34" charset="0"/>
              </a:rPr>
              <a:t>define em qual direção o contêiner deseja empilhar os itens flexíveis.</a:t>
            </a:r>
            <a:r>
              <a:rPr kumimoji="0" lang="pt-BR" altLang="pt-BR" sz="1400" b="0" i="0" u="none" strike="noStrike" cap="none" normalizeH="0" baseline="0" dirty="0">
                <a:ln>
                  <a:noFill/>
                </a:ln>
                <a:solidFill>
                  <a:schemeClr val="tx1"/>
                </a:solidFill>
                <a:effectLst/>
              </a:rPr>
              <a:t> </a:t>
            </a:r>
            <a:endParaRPr kumimoji="0" lang="pt-BR" altLang="pt-BR" sz="1400" b="0" i="0" u="none" strike="noStrike" cap="none" normalizeH="0" baseline="0" dirty="0">
              <a:ln>
                <a:noFill/>
              </a:ln>
              <a:solidFill>
                <a:schemeClr val="tx1"/>
              </a:solidFill>
              <a:effectLst/>
              <a:latin typeface="Arial" panose="020B0604020202020204" pitchFamily="34" charset="0"/>
            </a:endParaRPr>
          </a:p>
        </p:txBody>
      </p:sp>
      <p:sp>
        <p:nvSpPr>
          <p:cNvPr id="6" name="Retângulo 5">
            <a:extLst>
              <a:ext uri="{FF2B5EF4-FFF2-40B4-BE49-F238E27FC236}">
                <a16:creationId xmlns:a16="http://schemas.microsoft.com/office/drawing/2014/main" id="{7D69D57C-6EFC-49AD-91FD-44316C5E5F9F}"/>
              </a:ext>
            </a:extLst>
          </p:cNvPr>
          <p:cNvSpPr/>
          <p:nvPr/>
        </p:nvSpPr>
        <p:spPr>
          <a:xfrm>
            <a:off x="6921576" y="3867773"/>
            <a:ext cx="2959271" cy="738664"/>
          </a:xfrm>
          <a:prstGeom prst="rect">
            <a:avLst/>
          </a:prstGeom>
        </p:spPr>
        <p:txBody>
          <a:bodyPr wrap="square">
            <a:spAutoFit/>
          </a:bodyPr>
          <a:lstStyle/>
          <a:p>
            <a:pPr algn="just"/>
            <a:r>
              <a:rPr lang="pt-BR" sz="1400" dirty="0">
                <a:latin typeface="Verdana" panose="020B0604030504040204" pitchFamily="34" charset="0"/>
              </a:rPr>
              <a:t>O valor da </a:t>
            </a:r>
            <a:r>
              <a:rPr lang="pt-BR" sz="1400" i="1" dirty="0">
                <a:latin typeface="Verdana" panose="020B0604030504040204" pitchFamily="34" charset="0"/>
              </a:rPr>
              <a:t>coluna</a:t>
            </a:r>
            <a:r>
              <a:rPr lang="pt-BR" sz="1400" dirty="0">
                <a:latin typeface="Verdana" panose="020B0604030504040204" pitchFamily="34" charset="0"/>
              </a:rPr>
              <a:t> empilha os itens flexíveis verticalmente (de cima para baixo):</a:t>
            </a:r>
            <a:endParaRPr lang="pt-BR" sz="1400" dirty="0"/>
          </a:p>
        </p:txBody>
      </p:sp>
      <p:sp>
        <p:nvSpPr>
          <p:cNvPr id="7" name="Retângulo 6">
            <a:extLst>
              <a:ext uri="{FF2B5EF4-FFF2-40B4-BE49-F238E27FC236}">
                <a16:creationId xmlns:a16="http://schemas.microsoft.com/office/drawing/2014/main" id="{482AE51F-B79D-E03B-1407-E6CB90E539EF}"/>
              </a:ext>
            </a:extLst>
          </p:cNvPr>
          <p:cNvSpPr/>
          <p:nvPr/>
        </p:nvSpPr>
        <p:spPr>
          <a:xfrm>
            <a:off x="6857890" y="4836069"/>
            <a:ext cx="3086641" cy="1077218"/>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flex-direction</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column</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
        <p:nvSpPr>
          <p:cNvPr id="8" name="Retângulo 7">
            <a:extLst>
              <a:ext uri="{FF2B5EF4-FFF2-40B4-BE49-F238E27FC236}">
                <a16:creationId xmlns:a16="http://schemas.microsoft.com/office/drawing/2014/main" id="{02DCC079-72F9-A696-08E8-51F0C461895C}"/>
              </a:ext>
            </a:extLst>
          </p:cNvPr>
          <p:cNvSpPr/>
          <p:nvPr/>
        </p:nvSpPr>
        <p:spPr>
          <a:xfrm>
            <a:off x="2503160" y="1703253"/>
            <a:ext cx="6096000" cy="1569660"/>
          </a:xfrm>
          <a:prstGeom prst="rect">
            <a:avLst/>
          </a:prstGeom>
          <a:ln>
            <a:solidFill>
              <a:srgbClr val="004494"/>
            </a:solidFill>
          </a:ln>
        </p:spPr>
        <p:txBody>
          <a:bodyPr>
            <a:spAutoFit/>
          </a:bodyPr>
          <a:lstStyle/>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flex-direction</a:t>
            </a:r>
          </a:p>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flex-wrap</a:t>
            </a:r>
          </a:p>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flex-flow</a:t>
            </a:r>
          </a:p>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justify-content</a:t>
            </a:r>
          </a:p>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align-items</a:t>
            </a:r>
          </a:p>
          <a:p>
            <a:pPr>
              <a:buFont typeface="Arial" panose="020B0604020202020204" pitchFamily="34" charset="0"/>
              <a:buChar char="•"/>
            </a:pPr>
            <a:r>
              <a:rPr lang="en-US" sz="1600" dirty="0">
                <a:latin typeface="Verdana" panose="020B0604030504040204" pitchFamily="34" charset="0"/>
                <a:ea typeface="Verdana" panose="020B0604030504040204" pitchFamily="34" charset="0"/>
              </a:rPr>
              <a:t>align-content</a:t>
            </a:r>
          </a:p>
        </p:txBody>
      </p:sp>
    </p:spTree>
    <p:extLst>
      <p:ext uri="{BB962C8B-B14F-4D97-AF65-F5344CB8AC3E}">
        <p14:creationId xmlns:p14="http://schemas.microsoft.com/office/powerpoint/2010/main" val="381068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A490-DA72-8262-1BAB-D4ACB2AF02E0}"/>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7ED8B0A7-803C-EFC2-78F1-119A6B2AC35D}"/>
              </a:ext>
            </a:extLst>
          </p:cNvPr>
          <p:cNvSpPr/>
          <p:nvPr/>
        </p:nvSpPr>
        <p:spPr>
          <a:xfrm>
            <a:off x="894814" y="6456713"/>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ctangle 1">
            <a:extLst>
              <a:ext uri="{FF2B5EF4-FFF2-40B4-BE49-F238E27FC236}">
                <a16:creationId xmlns:a16="http://schemas.microsoft.com/office/drawing/2014/main" id="{C5528746-42B3-F7F3-E681-7ECC79C8C207}"/>
              </a:ext>
            </a:extLst>
          </p:cNvPr>
          <p:cNvSpPr>
            <a:spLocks noChangeArrowheads="1"/>
          </p:cNvSpPr>
          <p:nvPr/>
        </p:nvSpPr>
        <p:spPr bwMode="auto">
          <a:xfrm>
            <a:off x="1936581" y="1233847"/>
            <a:ext cx="9373569" cy="1595252"/>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 propriedade </a:t>
            </a:r>
            <a:r>
              <a:rPr kumimoji="0" lang="pt-BR" altLang="pt-BR" sz="2000" b="1"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flex</a:t>
            </a:r>
            <a:r>
              <a:rPr kumimoji="0" lang="pt-BR" altLang="pt-BR" sz="20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-wrap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-wrap </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especifica se os itens </a:t>
            </a:r>
            <a:r>
              <a:rPr kumimoji="0" lang="pt-BR" altLang="pt-BR" sz="1800"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rPr>
              <a:t>flex</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devem ser quebrados ou não.</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a:p>
            <a:pPr lvl="0">
              <a:buClrTx/>
            </a:pP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Os exemplos abaixo têm 12 itens flexíveis, para demonstrar melhor a </a:t>
            </a:r>
            <a:r>
              <a:rPr lang="pt-BR" altLang="pt-BR" sz="1800" dirty="0">
                <a:solidFill>
                  <a:srgbClr val="000000"/>
                </a:solidFill>
                <a:latin typeface="Verdana" panose="020B0604030504040204" pitchFamily="34" charset="0"/>
                <a:ea typeface="Verdana" panose="020B0604030504040204" pitchFamily="34" charset="0"/>
              </a:rPr>
              <a:t> propriedade  </a:t>
            </a:r>
            <a:r>
              <a:rPr kumimoji="0" lang="pt-BR" altLang="pt-BR" sz="18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flex</a:t>
            </a:r>
            <a:r>
              <a:rPr kumimoji="0" lang="pt-BR" altLang="pt-BR" sz="18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-wrap</a:t>
            </a:r>
            <a:r>
              <a:rPr kumimoji="0" lang="pt-BR" altLang="pt-BR" sz="18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t>
            </a:r>
            <a:endParaRPr kumimoji="0" lang="pt-BR" altLang="pt-BR" sz="18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pic>
        <p:nvPicPr>
          <p:cNvPr id="4" name="Imagem 3">
            <a:extLst>
              <a:ext uri="{FF2B5EF4-FFF2-40B4-BE49-F238E27FC236}">
                <a16:creationId xmlns:a16="http://schemas.microsoft.com/office/drawing/2014/main" id="{B1A513CC-C78C-485D-343B-F88FC83F0D6E}"/>
              </a:ext>
            </a:extLst>
          </p:cNvPr>
          <p:cNvPicPr>
            <a:picLocks noChangeAspect="1"/>
          </p:cNvPicPr>
          <p:nvPr/>
        </p:nvPicPr>
        <p:blipFill rotWithShape="1">
          <a:blip r:embed="rId3"/>
          <a:srcRect l="18077" t="33302" r="16923" b="38050"/>
          <a:stretch/>
        </p:blipFill>
        <p:spPr>
          <a:xfrm>
            <a:off x="1068096" y="3304712"/>
            <a:ext cx="7924800" cy="1963720"/>
          </a:xfrm>
          <a:prstGeom prst="rect">
            <a:avLst/>
          </a:prstGeom>
        </p:spPr>
      </p:pic>
      <p:sp>
        <p:nvSpPr>
          <p:cNvPr id="5" name="Retângulo 4">
            <a:extLst>
              <a:ext uri="{FF2B5EF4-FFF2-40B4-BE49-F238E27FC236}">
                <a16:creationId xmlns:a16="http://schemas.microsoft.com/office/drawing/2014/main" id="{99C81B08-C7C3-E4D8-83B6-503C492CFA9B}"/>
              </a:ext>
            </a:extLst>
          </p:cNvPr>
          <p:cNvSpPr/>
          <p:nvPr/>
        </p:nvSpPr>
        <p:spPr>
          <a:xfrm>
            <a:off x="1068096" y="2997608"/>
            <a:ext cx="8693834" cy="338554"/>
          </a:xfrm>
          <a:prstGeom prst="rect">
            <a:avLst/>
          </a:prstGeom>
        </p:spPr>
        <p:txBody>
          <a:bodyPr wrap="square">
            <a:spAutoFit/>
          </a:bodyPr>
          <a:lstStyle/>
          <a:p>
            <a:r>
              <a:rPr lang="pt-BR" sz="1600" dirty="0">
                <a:latin typeface="Verdana" panose="020B0604030504040204" pitchFamily="34" charset="0"/>
              </a:rPr>
              <a:t>O valor de </a:t>
            </a:r>
            <a:r>
              <a:rPr lang="pt-BR" sz="1600" i="1" dirty="0">
                <a:latin typeface="Verdana" panose="020B0604030504040204" pitchFamily="34" charset="0"/>
              </a:rPr>
              <a:t>quebra</a:t>
            </a:r>
            <a:r>
              <a:rPr lang="pt-BR" sz="1600" dirty="0">
                <a:latin typeface="Verdana" panose="020B0604030504040204" pitchFamily="34" charset="0"/>
              </a:rPr>
              <a:t> especifica que os itens flexíveis serão quebrados, se necessário:</a:t>
            </a:r>
            <a:endParaRPr lang="pt-BR" sz="1600" dirty="0"/>
          </a:p>
        </p:txBody>
      </p:sp>
      <p:sp>
        <p:nvSpPr>
          <p:cNvPr id="6" name="Retângulo 5">
            <a:extLst>
              <a:ext uri="{FF2B5EF4-FFF2-40B4-BE49-F238E27FC236}">
                <a16:creationId xmlns:a16="http://schemas.microsoft.com/office/drawing/2014/main" id="{5FDAB74B-15FC-5526-5CEE-3706F14B8B02}"/>
              </a:ext>
            </a:extLst>
          </p:cNvPr>
          <p:cNvSpPr/>
          <p:nvPr/>
        </p:nvSpPr>
        <p:spPr>
          <a:xfrm>
            <a:off x="6096000" y="5268432"/>
            <a:ext cx="2848259" cy="1077218"/>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flex</a:t>
            </a:r>
            <a:r>
              <a:rPr lang="pt-BR" sz="1600" dirty="0">
                <a:solidFill>
                  <a:srgbClr val="FF0000"/>
                </a:solidFill>
                <a:latin typeface="Consolas" panose="020B0609020204030204" pitchFamily="49" charset="0"/>
              </a:rPr>
              <a:t>-wrap</a:t>
            </a:r>
            <a:r>
              <a:rPr lang="pt-BR" sz="1600" dirty="0">
                <a:latin typeface="Consolas" panose="020B0609020204030204" pitchFamily="49" charset="0"/>
              </a:rPr>
              <a:t>:</a:t>
            </a:r>
            <a:r>
              <a:rPr lang="pt-BR" sz="1600" dirty="0">
                <a:solidFill>
                  <a:srgbClr val="0000CD"/>
                </a:solidFill>
                <a:latin typeface="Consolas" panose="020B0609020204030204" pitchFamily="49" charset="0"/>
              </a:rPr>
              <a:t> wrap</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104401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F455E-9B81-C598-ECA6-A3C3D54ACAC3}"/>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FA058231-CA26-EA75-9433-0FFA07E13EDD}"/>
              </a:ext>
            </a:extLst>
          </p:cNvPr>
          <p:cNvSpPr/>
          <p:nvPr/>
        </p:nvSpPr>
        <p:spPr>
          <a:xfrm>
            <a:off x="1249004" y="6581001"/>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pic>
        <p:nvPicPr>
          <p:cNvPr id="3" name="Imagem 2">
            <a:extLst>
              <a:ext uri="{FF2B5EF4-FFF2-40B4-BE49-F238E27FC236}">
                <a16:creationId xmlns:a16="http://schemas.microsoft.com/office/drawing/2014/main" id="{38FF24B0-018A-F2A3-CDDE-A51B8383C151}"/>
              </a:ext>
            </a:extLst>
          </p:cNvPr>
          <p:cNvPicPr>
            <a:picLocks noChangeAspect="1"/>
          </p:cNvPicPr>
          <p:nvPr/>
        </p:nvPicPr>
        <p:blipFill rotWithShape="1">
          <a:blip r:embed="rId3"/>
          <a:srcRect l="50770" t="41431" r="1576" b="44408"/>
          <a:stretch/>
        </p:blipFill>
        <p:spPr>
          <a:xfrm>
            <a:off x="1404239" y="1974499"/>
            <a:ext cx="8110919" cy="1355093"/>
          </a:xfrm>
          <a:prstGeom prst="rect">
            <a:avLst/>
          </a:prstGeom>
        </p:spPr>
      </p:pic>
      <p:sp>
        <p:nvSpPr>
          <p:cNvPr id="4" name="Retângulo 3">
            <a:extLst>
              <a:ext uri="{FF2B5EF4-FFF2-40B4-BE49-F238E27FC236}">
                <a16:creationId xmlns:a16="http://schemas.microsoft.com/office/drawing/2014/main" id="{72F5F85B-F084-352C-CCFF-F5AE64D08B8D}"/>
              </a:ext>
            </a:extLst>
          </p:cNvPr>
          <p:cNvSpPr/>
          <p:nvPr/>
        </p:nvSpPr>
        <p:spPr>
          <a:xfrm>
            <a:off x="1338238" y="1605167"/>
            <a:ext cx="10358510" cy="369332"/>
          </a:xfrm>
          <a:prstGeom prst="rect">
            <a:avLst/>
          </a:prstGeom>
        </p:spPr>
        <p:txBody>
          <a:bodyPr wrap="square">
            <a:spAutoFit/>
          </a:bodyPr>
          <a:lstStyle/>
          <a:p>
            <a:r>
              <a:rPr lang="pt-BR" sz="1800" dirty="0">
                <a:latin typeface="Verdana" panose="020B0604030504040204" pitchFamily="34" charset="0"/>
              </a:rPr>
              <a:t>O valor </a:t>
            </a:r>
            <a:r>
              <a:rPr lang="pt-BR" sz="1800" b="1" i="1" dirty="0" err="1">
                <a:latin typeface="Verdana" panose="020B0604030504040204" pitchFamily="34" charset="0"/>
              </a:rPr>
              <a:t>nowrap</a:t>
            </a:r>
            <a:r>
              <a:rPr lang="pt-BR" sz="1800" dirty="0">
                <a:latin typeface="Verdana" panose="020B0604030504040204" pitchFamily="34" charset="0"/>
              </a:rPr>
              <a:t> especifica que os itens </a:t>
            </a:r>
            <a:r>
              <a:rPr lang="pt-BR" sz="1800" dirty="0" err="1">
                <a:latin typeface="Verdana" panose="020B0604030504040204" pitchFamily="34" charset="0"/>
              </a:rPr>
              <a:t>flex</a:t>
            </a:r>
            <a:r>
              <a:rPr lang="pt-BR" sz="1800" dirty="0">
                <a:latin typeface="Verdana" panose="020B0604030504040204" pitchFamily="34" charset="0"/>
              </a:rPr>
              <a:t> não serão quebrados (isso é o padrão):</a:t>
            </a:r>
            <a:endParaRPr lang="pt-BR" sz="1800" dirty="0"/>
          </a:p>
        </p:txBody>
      </p:sp>
      <p:sp>
        <p:nvSpPr>
          <p:cNvPr id="5" name="Retângulo 4">
            <a:extLst>
              <a:ext uri="{FF2B5EF4-FFF2-40B4-BE49-F238E27FC236}">
                <a16:creationId xmlns:a16="http://schemas.microsoft.com/office/drawing/2014/main" id="{9079E5CC-5B83-B7DA-42BD-E488FF7505E2}"/>
              </a:ext>
            </a:extLst>
          </p:cNvPr>
          <p:cNvSpPr/>
          <p:nvPr/>
        </p:nvSpPr>
        <p:spPr>
          <a:xfrm>
            <a:off x="9603075" y="2525267"/>
            <a:ext cx="2093673" cy="1169551"/>
          </a:xfrm>
          <a:prstGeom prst="rect">
            <a:avLst/>
          </a:prstGeom>
          <a:ln>
            <a:solidFill>
              <a:srgbClr val="004494"/>
            </a:solidFill>
          </a:ln>
        </p:spPr>
        <p:txBody>
          <a:bodyPr wrap="square">
            <a:spAutoFit/>
          </a:bodyPr>
          <a:lstStyle/>
          <a:p>
            <a:r>
              <a:rPr lang="pt-BR" sz="1400" dirty="0">
                <a:solidFill>
                  <a:srgbClr val="A52A2A"/>
                </a:solidFill>
                <a:latin typeface="Consolas" panose="020B0609020204030204" pitchFamily="49" charset="0"/>
              </a:rPr>
              <a:t>.</a:t>
            </a:r>
            <a:r>
              <a:rPr lang="pt-BR" sz="1400" dirty="0" err="1">
                <a:solidFill>
                  <a:srgbClr val="A52A2A"/>
                </a:solidFill>
                <a:latin typeface="Consolas" panose="020B0609020204030204" pitchFamily="49" charset="0"/>
              </a:rPr>
              <a:t>flex</a:t>
            </a:r>
            <a:r>
              <a:rPr lang="pt-BR" sz="1400" dirty="0">
                <a:solidFill>
                  <a:srgbClr val="A52A2A"/>
                </a:solidFill>
                <a:latin typeface="Consolas" panose="020B0609020204030204" pitchFamily="49" charset="0"/>
              </a:rPr>
              <a:t>-container </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display</a:t>
            </a:r>
            <a:r>
              <a:rPr lang="pt-BR" sz="1400" dirty="0">
                <a:latin typeface="Consolas" panose="020B0609020204030204" pitchFamily="49" charset="0"/>
              </a:rPr>
              <a:t>:</a:t>
            </a:r>
            <a:r>
              <a:rPr lang="pt-BR" sz="1400" dirty="0">
                <a:solidFill>
                  <a:srgbClr val="0000CD"/>
                </a:solidFill>
                <a:latin typeface="Consolas" panose="020B0609020204030204" pitchFamily="49" charset="0"/>
              </a:rPr>
              <a:t> </a:t>
            </a:r>
            <a:r>
              <a:rPr lang="pt-BR" sz="1400" dirty="0" err="1">
                <a:solidFill>
                  <a:srgbClr val="0000CD"/>
                </a:solidFill>
                <a:latin typeface="Consolas" panose="020B0609020204030204" pitchFamily="49" charset="0"/>
              </a:rPr>
              <a:t>flex</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a:t>
            </a:r>
            <a:r>
              <a:rPr lang="pt-BR" sz="1400" dirty="0" err="1">
                <a:solidFill>
                  <a:srgbClr val="FF0000"/>
                </a:solidFill>
                <a:latin typeface="Consolas" panose="020B0609020204030204" pitchFamily="49" charset="0"/>
              </a:rPr>
              <a:t>flex</a:t>
            </a:r>
            <a:r>
              <a:rPr lang="pt-BR" sz="1400" dirty="0">
                <a:solidFill>
                  <a:srgbClr val="FF0000"/>
                </a:solidFill>
                <a:latin typeface="Consolas" panose="020B0609020204030204" pitchFamily="49" charset="0"/>
              </a:rPr>
              <a:t>-wrap</a:t>
            </a:r>
            <a:r>
              <a:rPr lang="pt-BR" sz="1400" dirty="0">
                <a:latin typeface="Consolas" panose="020B0609020204030204" pitchFamily="49" charset="0"/>
              </a:rPr>
              <a:t>:</a:t>
            </a:r>
            <a:r>
              <a:rPr lang="pt-BR" sz="1400" dirty="0">
                <a:solidFill>
                  <a:srgbClr val="0000CD"/>
                </a:solidFill>
                <a:latin typeface="Consolas" panose="020B0609020204030204" pitchFamily="49" charset="0"/>
              </a:rPr>
              <a:t> </a:t>
            </a:r>
            <a:r>
              <a:rPr lang="pt-BR" sz="1400" dirty="0" err="1">
                <a:solidFill>
                  <a:srgbClr val="0000CD"/>
                </a:solidFill>
                <a:latin typeface="Consolas" panose="020B0609020204030204" pitchFamily="49" charset="0"/>
              </a:rPr>
              <a:t>nowrap</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latin typeface="Consolas" panose="020B0609020204030204" pitchFamily="49" charset="0"/>
              </a:rPr>
              <a:t>}</a:t>
            </a:r>
            <a:endParaRPr lang="pt-BR" sz="1400" dirty="0"/>
          </a:p>
        </p:txBody>
      </p:sp>
      <p:pic>
        <p:nvPicPr>
          <p:cNvPr id="6" name="Imagem 5">
            <a:extLst>
              <a:ext uri="{FF2B5EF4-FFF2-40B4-BE49-F238E27FC236}">
                <a16:creationId xmlns:a16="http://schemas.microsoft.com/office/drawing/2014/main" id="{65F84D10-94AC-A6BA-CBC7-2637417F3AAA}"/>
              </a:ext>
            </a:extLst>
          </p:cNvPr>
          <p:cNvPicPr>
            <a:picLocks noChangeAspect="1"/>
          </p:cNvPicPr>
          <p:nvPr/>
        </p:nvPicPr>
        <p:blipFill rotWithShape="1">
          <a:blip r:embed="rId4"/>
          <a:srcRect l="48231" t="41021" r="1000" b="19248"/>
          <a:stretch/>
        </p:blipFill>
        <p:spPr>
          <a:xfrm>
            <a:off x="1404239" y="3800610"/>
            <a:ext cx="6189786" cy="2723391"/>
          </a:xfrm>
          <a:prstGeom prst="rect">
            <a:avLst/>
          </a:prstGeom>
        </p:spPr>
      </p:pic>
      <p:sp>
        <p:nvSpPr>
          <p:cNvPr id="7" name="Retângulo 6">
            <a:extLst>
              <a:ext uri="{FF2B5EF4-FFF2-40B4-BE49-F238E27FC236}">
                <a16:creationId xmlns:a16="http://schemas.microsoft.com/office/drawing/2014/main" id="{B98FE9A8-907C-EB1F-1B44-E8AA2707048A}"/>
              </a:ext>
            </a:extLst>
          </p:cNvPr>
          <p:cNvSpPr/>
          <p:nvPr/>
        </p:nvSpPr>
        <p:spPr>
          <a:xfrm>
            <a:off x="1303186" y="3277390"/>
            <a:ext cx="7281521" cy="523220"/>
          </a:xfrm>
          <a:prstGeom prst="rect">
            <a:avLst/>
          </a:prstGeom>
        </p:spPr>
        <p:txBody>
          <a:bodyPr wrap="square">
            <a:spAutoFit/>
          </a:bodyPr>
          <a:lstStyle/>
          <a:p>
            <a:r>
              <a:rPr lang="pt-BR" sz="1400" dirty="0">
                <a:latin typeface="Verdana" panose="020B0604030504040204" pitchFamily="34" charset="0"/>
              </a:rPr>
              <a:t>O valor de </a:t>
            </a:r>
            <a:r>
              <a:rPr lang="pt-BR" sz="1400" i="1" dirty="0">
                <a:latin typeface="Verdana" panose="020B0604030504040204" pitchFamily="34" charset="0"/>
              </a:rPr>
              <a:t>quebra reversa</a:t>
            </a:r>
            <a:r>
              <a:rPr lang="pt-BR" sz="1400" dirty="0">
                <a:latin typeface="Verdana" panose="020B0604030504040204" pitchFamily="34" charset="0"/>
              </a:rPr>
              <a:t> especifica que os itens flexíveis serão quebrados, se necessário, na ordem inversa:</a:t>
            </a:r>
            <a:endParaRPr lang="pt-BR" sz="1400" dirty="0"/>
          </a:p>
        </p:txBody>
      </p:sp>
      <p:sp>
        <p:nvSpPr>
          <p:cNvPr id="8" name="Retângulo 7">
            <a:extLst>
              <a:ext uri="{FF2B5EF4-FFF2-40B4-BE49-F238E27FC236}">
                <a16:creationId xmlns:a16="http://schemas.microsoft.com/office/drawing/2014/main" id="{0C3AD7BD-0819-4D3A-653F-A5AA1384C30B}"/>
              </a:ext>
            </a:extLst>
          </p:cNvPr>
          <p:cNvSpPr/>
          <p:nvPr/>
        </p:nvSpPr>
        <p:spPr>
          <a:xfrm>
            <a:off x="7594025" y="4647745"/>
            <a:ext cx="2761957" cy="954107"/>
          </a:xfrm>
          <a:prstGeom prst="rect">
            <a:avLst/>
          </a:prstGeom>
          <a:ln>
            <a:solidFill>
              <a:srgbClr val="004494"/>
            </a:solidFill>
          </a:ln>
        </p:spPr>
        <p:txBody>
          <a:bodyPr wrap="square">
            <a:spAutoFit/>
          </a:bodyPr>
          <a:lstStyle/>
          <a:p>
            <a:r>
              <a:rPr lang="pt-BR" sz="1400" dirty="0">
                <a:solidFill>
                  <a:srgbClr val="A52A2A"/>
                </a:solidFill>
                <a:latin typeface="Consolas" panose="020B0609020204030204" pitchFamily="49" charset="0"/>
              </a:rPr>
              <a:t>.</a:t>
            </a:r>
            <a:r>
              <a:rPr lang="pt-BR" sz="1400" dirty="0" err="1">
                <a:solidFill>
                  <a:srgbClr val="A52A2A"/>
                </a:solidFill>
                <a:latin typeface="Consolas" panose="020B0609020204030204" pitchFamily="49" charset="0"/>
              </a:rPr>
              <a:t>flex</a:t>
            </a:r>
            <a:r>
              <a:rPr lang="pt-BR" sz="1400" dirty="0">
                <a:solidFill>
                  <a:srgbClr val="A52A2A"/>
                </a:solidFill>
                <a:latin typeface="Consolas" panose="020B0609020204030204" pitchFamily="49" charset="0"/>
              </a:rPr>
              <a:t>-container </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display</a:t>
            </a:r>
            <a:r>
              <a:rPr lang="pt-BR" sz="1400" dirty="0">
                <a:latin typeface="Consolas" panose="020B0609020204030204" pitchFamily="49" charset="0"/>
              </a:rPr>
              <a:t>:</a:t>
            </a:r>
            <a:r>
              <a:rPr lang="pt-BR" sz="1400" dirty="0">
                <a:solidFill>
                  <a:srgbClr val="0000CD"/>
                </a:solidFill>
                <a:latin typeface="Consolas" panose="020B0609020204030204" pitchFamily="49" charset="0"/>
              </a:rPr>
              <a:t> </a:t>
            </a:r>
            <a:r>
              <a:rPr lang="pt-BR" sz="1400" dirty="0" err="1">
                <a:solidFill>
                  <a:srgbClr val="0000CD"/>
                </a:solidFill>
                <a:latin typeface="Consolas" panose="020B0609020204030204" pitchFamily="49" charset="0"/>
              </a:rPr>
              <a:t>flex</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a:t>
            </a:r>
            <a:r>
              <a:rPr lang="pt-BR" sz="1400" dirty="0" err="1">
                <a:solidFill>
                  <a:srgbClr val="FF0000"/>
                </a:solidFill>
                <a:latin typeface="Consolas" panose="020B0609020204030204" pitchFamily="49" charset="0"/>
              </a:rPr>
              <a:t>flex</a:t>
            </a:r>
            <a:r>
              <a:rPr lang="pt-BR" sz="1400" dirty="0">
                <a:solidFill>
                  <a:srgbClr val="FF0000"/>
                </a:solidFill>
                <a:latin typeface="Consolas" panose="020B0609020204030204" pitchFamily="49" charset="0"/>
              </a:rPr>
              <a:t>-wrap</a:t>
            </a:r>
            <a:r>
              <a:rPr lang="pt-BR" sz="1400" dirty="0">
                <a:latin typeface="Consolas" panose="020B0609020204030204" pitchFamily="49" charset="0"/>
              </a:rPr>
              <a:t>:</a:t>
            </a:r>
            <a:r>
              <a:rPr lang="pt-BR" sz="1400" dirty="0">
                <a:solidFill>
                  <a:srgbClr val="0000CD"/>
                </a:solidFill>
                <a:latin typeface="Consolas" panose="020B0609020204030204" pitchFamily="49" charset="0"/>
              </a:rPr>
              <a:t> wrap-reverse</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latin typeface="Consolas" panose="020B0609020204030204" pitchFamily="49" charset="0"/>
              </a:rPr>
              <a:t>}</a:t>
            </a:r>
            <a:endParaRPr lang="pt-BR" sz="1400" dirty="0"/>
          </a:p>
        </p:txBody>
      </p:sp>
    </p:spTree>
    <p:extLst>
      <p:ext uri="{BB962C8B-B14F-4D97-AF65-F5344CB8AC3E}">
        <p14:creationId xmlns:p14="http://schemas.microsoft.com/office/powerpoint/2010/main" val="170560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ED3F7-5622-C79A-4231-D8862D358645}"/>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697B08F7-5724-46B0-C276-F9F0029BA8EC}"/>
              </a:ext>
            </a:extLst>
          </p:cNvPr>
          <p:cNvSpPr/>
          <p:nvPr/>
        </p:nvSpPr>
        <p:spPr>
          <a:xfrm>
            <a:off x="1819923" y="6494131"/>
            <a:ext cx="4044697"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ctangle 1">
            <a:extLst>
              <a:ext uri="{FF2B5EF4-FFF2-40B4-BE49-F238E27FC236}">
                <a16:creationId xmlns:a16="http://schemas.microsoft.com/office/drawing/2014/main" id="{23F0DE43-31B3-65F4-6B8C-7565EF77E863}"/>
              </a:ext>
            </a:extLst>
          </p:cNvPr>
          <p:cNvSpPr>
            <a:spLocks noChangeArrowheads="1"/>
          </p:cNvSpPr>
          <p:nvPr/>
        </p:nvSpPr>
        <p:spPr bwMode="auto">
          <a:xfrm>
            <a:off x="2321033" y="547085"/>
            <a:ext cx="8696155" cy="1410586"/>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propriedade </a:t>
            </a:r>
            <a:r>
              <a:rPr kumimoji="0" lang="pt-BR" altLang="pt-BR" sz="2000" b="1"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flex-flow</a:t>
            </a:r>
            <a:r>
              <a:rPr kumimoji="0" lang="pt-BR" altLang="pt-BR" sz="2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lvl="0">
              <a:buClrTx/>
            </a:pPr>
            <a:r>
              <a:rPr kumimoji="0" lang="pt-BR" altLang="pt-BR" sz="2000" b="0" i="0" u="none" strike="noStrike" cap="none" normalizeH="0" baseline="0" dirty="0">
                <a:ln>
                  <a:noFill/>
                </a:ln>
                <a:solidFill>
                  <a:srgbClr val="000000"/>
                </a:solidFill>
                <a:effectLst/>
                <a:latin typeface="Verdana" panose="020B0604030504040204" pitchFamily="34" charset="0"/>
              </a:rPr>
              <a:t>A </a:t>
            </a:r>
            <a:r>
              <a:rPr lang="pt-BR" altLang="pt-BR" sz="2000" dirty="0">
                <a:solidFill>
                  <a:srgbClr val="000000"/>
                </a:solidFill>
                <a:latin typeface="Verdana" panose="020B0604030504040204" pitchFamily="34" charset="0"/>
              </a:rPr>
              <a:t> propriedade  </a:t>
            </a:r>
            <a:r>
              <a:rPr kumimoji="0" lang="pt-BR" altLang="pt-BR" sz="2000" b="0" i="0" u="none" strike="noStrike" cap="none" normalizeH="0" baseline="0" dirty="0" err="1">
                <a:ln>
                  <a:noFill/>
                </a:ln>
                <a:solidFill>
                  <a:srgbClr val="DC143C"/>
                </a:solidFill>
                <a:effectLst/>
                <a:latin typeface="Consolas" panose="020B0609020204030204" pitchFamily="49" charset="0"/>
              </a:rPr>
              <a:t>flex-flow</a:t>
            </a:r>
            <a:r>
              <a:rPr kumimoji="0" lang="pt-BR" altLang="pt-BR" sz="2000" b="0" i="0" u="none" strike="noStrike" cap="none" normalizeH="0" baseline="0" dirty="0">
                <a:ln>
                  <a:noFill/>
                </a:ln>
                <a:solidFill>
                  <a:srgbClr val="DC143C"/>
                </a:solidFill>
                <a:effectLst/>
                <a:latin typeface="Consolas" panose="020B0609020204030204" pitchFamily="49" charset="0"/>
              </a:rPr>
              <a:t> </a:t>
            </a:r>
            <a:r>
              <a:rPr kumimoji="0" lang="pt-BR" altLang="pt-BR" sz="2000" b="0" i="0" u="none" strike="noStrike" cap="none" normalizeH="0" baseline="0" dirty="0">
                <a:ln>
                  <a:noFill/>
                </a:ln>
                <a:solidFill>
                  <a:srgbClr val="000000"/>
                </a:solidFill>
                <a:effectLst/>
                <a:latin typeface="Verdana" panose="020B0604030504040204" pitchFamily="34" charset="0"/>
              </a:rPr>
              <a:t>é uma propriedade abreviada para definir </a:t>
            </a:r>
            <a:r>
              <a:rPr kumimoji="0" lang="pt-BR" altLang="pt-BR" sz="1600" b="0" i="0" u="none" strike="noStrike" cap="none" normalizeH="0" baseline="0" dirty="0">
                <a:ln>
                  <a:noFill/>
                </a:ln>
                <a:solidFill>
                  <a:srgbClr val="000000"/>
                </a:solidFill>
                <a:effectLst/>
                <a:latin typeface="Verdana" panose="020B0604030504040204" pitchFamily="34" charset="0"/>
              </a:rPr>
              <a:t>as propriedades </a:t>
            </a:r>
            <a:r>
              <a:rPr kumimoji="0" lang="pt-BR" altLang="pt-BR" sz="1600" b="0" i="0" u="none" strike="noStrike" cap="none" normalizeH="0" baseline="0" dirty="0" err="1">
                <a:ln>
                  <a:noFill/>
                </a:ln>
                <a:solidFill>
                  <a:srgbClr val="DC143C"/>
                </a:solidFill>
                <a:effectLst/>
                <a:latin typeface="Consolas" panose="020B0609020204030204" pitchFamily="49" charset="0"/>
              </a:rPr>
              <a:t>flex</a:t>
            </a:r>
            <a:r>
              <a:rPr kumimoji="0" lang="pt-BR" altLang="pt-BR" sz="1600" b="0" i="0" u="none" strike="noStrike" cap="none" normalizeH="0" baseline="0" dirty="0">
                <a:ln>
                  <a:noFill/>
                </a:ln>
                <a:solidFill>
                  <a:srgbClr val="DC143C"/>
                </a:solidFill>
                <a:effectLst/>
                <a:latin typeface="Consolas" panose="020B0609020204030204" pitchFamily="49" charset="0"/>
              </a:rPr>
              <a:t>-Direction </a:t>
            </a:r>
            <a:r>
              <a:rPr kumimoji="0" lang="pt-BR" altLang="pt-BR" sz="1600" b="0" i="0" u="none" strike="noStrike" cap="none" normalizeH="0" baseline="0" dirty="0">
                <a:ln>
                  <a:noFill/>
                </a:ln>
                <a:solidFill>
                  <a:srgbClr val="000000"/>
                </a:solidFill>
                <a:effectLst/>
                <a:latin typeface="Verdana" panose="020B0604030504040204" pitchFamily="34" charset="0"/>
              </a:rPr>
              <a:t>e </a:t>
            </a:r>
            <a:r>
              <a:rPr kumimoji="0" lang="pt-BR" altLang="pt-BR" sz="1600" b="0" i="0" u="none" strike="noStrike" cap="none" normalizeH="0" baseline="0" dirty="0" err="1">
                <a:ln>
                  <a:noFill/>
                </a:ln>
                <a:solidFill>
                  <a:srgbClr val="DC143C"/>
                </a:solidFill>
                <a:effectLst/>
                <a:latin typeface="Consolas" panose="020B0609020204030204" pitchFamily="49" charset="0"/>
              </a:rPr>
              <a:t>flex</a:t>
            </a:r>
            <a:r>
              <a:rPr kumimoji="0" lang="pt-BR" altLang="pt-BR" sz="1600" b="0" i="0" u="none" strike="noStrike" cap="none" normalizeH="0" baseline="0" dirty="0">
                <a:ln>
                  <a:noFill/>
                </a:ln>
                <a:solidFill>
                  <a:srgbClr val="DC143C"/>
                </a:solidFill>
                <a:effectLst/>
                <a:latin typeface="Consolas" panose="020B0609020204030204" pitchFamily="49" charset="0"/>
              </a:rPr>
              <a:t>-wrap</a:t>
            </a:r>
            <a:r>
              <a:rPr kumimoji="0" lang="pt-BR" altLang="pt-BR" sz="1600" b="0" i="0" u="none" strike="noStrike" cap="none" normalizeH="0" baseline="0" dirty="0">
                <a:ln>
                  <a:noFill/>
                </a:ln>
                <a:solidFill>
                  <a:srgbClr val="000000"/>
                </a:solidFill>
                <a:effectLst/>
                <a:latin typeface="Verdana" panose="020B0604030504040204" pitchFamily="34" charset="0"/>
              </a:rPr>
              <a:t>.</a:t>
            </a:r>
            <a:endParaRPr kumimoji="0" lang="pt-BR" altLang="pt-BR" sz="1600" b="0" i="0" u="none" strike="noStrike" cap="none" normalizeH="0" baseline="0" dirty="0">
              <a:ln>
                <a:noFill/>
              </a:ln>
              <a:solidFill>
                <a:schemeClr val="tx1"/>
              </a:solidFill>
              <a:effectLst/>
              <a:latin typeface="Arial" panose="020B0604020202020204" pitchFamily="34" charset="0"/>
            </a:endParaRPr>
          </a:p>
        </p:txBody>
      </p:sp>
      <p:pic>
        <p:nvPicPr>
          <p:cNvPr id="4" name="Imagem 3">
            <a:extLst>
              <a:ext uri="{FF2B5EF4-FFF2-40B4-BE49-F238E27FC236}">
                <a16:creationId xmlns:a16="http://schemas.microsoft.com/office/drawing/2014/main" id="{BB265141-CD4B-DEDA-4569-4C061F55E95B}"/>
              </a:ext>
            </a:extLst>
          </p:cNvPr>
          <p:cNvPicPr>
            <a:picLocks noChangeAspect="1"/>
          </p:cNvPicPr>
          <p:nvPr/>
        </p:nvPicPr>
        <p:blipFill rotWithShape="1">
          <a:blip r:embed="rId3"/>
          <a:srcRect l="51001" t="41842" r="1115" b="20190"/>
          <a:stretch/>
        </p:blipFill>
        <p:spPr>
          <a:xfrm>
            <a:off x="1957049" y="2145265"/>
            <a:ext cx="5008098" cy="2232526"/>
          </a:xfrm>
          <a:prstGeom prst="rect">
            <a:avLst/>
          </a:prstGeom>
        </p:spPr>
      </p:pic>
      <p:sp>
        <p:nvSpPr>
          <p:cNvPr id="5" name="Retângulo 4">
            <a:extLst>
              <a:ext uri="{FF2B5EF4-FFF2-40B4-BE49-F238E27FC236}">
                <a16:creationId xmlns:a16="http://schemas.microsoft.com/office/drawing/2014/main" id="{51168FB7-DA3E-27D2-7DE1-74E786262CBD}"/>
              </a:ext>
            </a:extLst>
          </p:cNvPr>
          <p:cNvSpPr/>
          <p:nvPr/>
        </p:nvSpPr>
        <p:spPr>
          <a:xfrm>
            <a:off x="7138567" y="3147902"/>
            <a:ext cx="2644625" cy="1077218"/>
          </a:xfrm>
          <a:prstGeom prst="rect">
            <a:avLst/>
          </a:prstGeom>
          <a:ln>
            <a:solidFill>
              <a:srgbClr val="004494"/>
            </a:solidFill>
          </a:ln>
        </p:spPr>
        <p:txBody>
          <a:bodyPr wrap="square">
            <a:spAutoFit/>
          </a:bodyPr>
          <a:lstStyle/>
          <a:p>
            <a:r>
              <a:rPr lang="en-US" sz="1600" dirty="0">
                <a:solidFill>
                  <a:srgbClr val="A52A2A"/>
                </a:solidFill>
                <a:latin typeface="Consolas" panose="020B0609020204030204" pitchFamily="49" charset="0"/>
              </a:rPr>
              <a:t>.flex-container </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display</a:t>
            </a:r>
            <a:r>
              <a:rPr lang="en-US" sz="1600" dirty="0">
                <a:latin typeface="Consolas" panose="020B0609020204030204" pitchFamily="49" charset="0"/>
              </a:rPr>
              <a:t>:</a:t>
            </a:r>
            <a:r>
              <a:rPr lang="en-US" sz="1600" dirty="0">
                <a:solidFill>
                  <a:srgbClr val="0000CD"/>
                </a:solidFill>
                <a:latin typeface="Consolas" panose="020B0609020204030204" pitchFamily="49" charset="0"/>
              </a:rPr>
              <a:t> flex</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flex-flow</a:t>
            </a:r>
            <a:r>
              <a:rPr lang="en-US" sz="1600" dirty="0">
                <a:latin typeface="Consolas" panose="020B0609020204030204" pitchFamily="49" charset="0"/>
              </a:rPr>
              <a:t>:</a:t>
            </a:r>
            <a:r>
              <a:rPr lang="en-US" sz="1600" dirty="0">
                <a:solidFill>
                  <a:srgbClr val="0000CD"/>
                </a:solidFill>
                <a:latin typeface="Consolas" panose="020B0609020204030204" pitchFamily="49" charset="0"/>
              </a:rPr>
              <a:t> row wrap</a:t>
            </a:r>
            <a:r>
              <a:rPr lang="en-US" sz="1600" dirty="0">
                <a:latin typeface="Consolas" panose="020B0609020204030204" pitchFamily="49" charset="0"/>
              </a:rPr>
              <a:t>;</a:t>
            </a:r>
            <a:br>
              <a:rPr lang="en-US" sz="1600" dirty="0">
                <a:solidFill>
                  <a:srgbClr val="FF0000"/>
                </a:solidFill>
                <a:latin typeface="Consolas" panose="020B0609020204030204" pitchFamily="49" charset="0"/>
              </a:rPr>
            </a:br>
            <a:r>
              <a:rPr lang="en-US" sz="1600" dirty="0">
                <a:latin typeface="Consolas" panose="020B0609020204030204" pitchFamily="49" charset="0"/>
              </a:rPr>
              <a:t>}</a:t>
            </a:r>
            <a:endParaRPr lang="pt-BR" sz="1600" dirty="0"/>
          </a:p>
        </p:txBody>
      </p:sp>
      <p:pic>
        <p:nvPicPr>
          <p:cNvPr id="6" name="Imagem 5">
            <a:extLst>
              <a:ext uri="{FF2B5EF4-FFF2-40B4-BE49-F238E27FC236}">
                <a16:creationId xmlns:a16="http://schemas.microsoft.com/office/drawing/2014/main" id="{D248BE39-A7C6-DCDA-580E-1EA82DE66B65}"/>
              </a:ext>
            </a:extLst>
          </p:cNvPr>
          <p:cNvPicPr>
            <a:picLocks noChangeAspect="1"/>
          </p:cNvPicPr>
          <p:nvPr/>
        </p:nvPicPr>
        <p:blipFill rotWithShape="1">
          <a:blip r:embed="rId4"/>
          <a:srcRect l="18096" t="37751" r="16942" b="46665"/>
          <a:stretch/>
        </p:blipFill>
        <p:spPr>
          <a:xfrm>
            <a:off x="1957049" y="5198155"/>
            <a:ext cx="5008098" cy="835557"/>
          </a:xfrm>
          <a:prstGeom prst="rect">
            <a:avLst/>
          </a:prstGeom>
        </p:spPr>
      </p:pic>
      <p:sp>
        <p:nvSpPr>
          <p:cNvPr id="7" name="Rectangle 2">
            <a:extLst>
              <a:ext uri="{FF2B5EF4-FFF2-40B4-BE49-F238E27FC236}">
                <a16:creationId xmlns:a16="http://schemas.microsoft.com/office/drawing/2014/main" id="{83058D1C-7686-4618-4455-3AB1023DB0E8}"/>
              </a:ext>
            </a:extLst>
          </p:cNvPr>
          <p:cNvSpPr>
            <a:spLocks noChangeArrowheads="1"/>
          </p:cNvSpPr>
          <p:nvPr/>
        </p:nvSpPr>
        <p:spPr bwMode="auto">
          <a:xfrm>
            <a:off x="1957049" y="4400471"/>
            <a:ext cx="9791114" cy="610367"/>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A propriedade </a:t>
            </a:r>
            <a:r>
              <a:rPr kumimoji="0" lang="pt-BR" altLang="pt-BR" sz="1400" b="1"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justify</a:t>
            </a:r>
            <a:r>
              <a:rPr kumimoji="0" lang="pt-BR" altLang="pt-BR" sz="14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Segoe UI" panose="020B0502040204020203" pitchFamily="34" charset="0"/>
              </a:rPr>
              <a:t>-contente.</a:t>
            </a:r>
          </a:p>
          <a:p>
            <a:pPr lvl="0">
              <a:buClrTx/>
            </a:pPr>
            <a:r>
              <a:rPr kumimoji="0" lang="pt-BR" altLang="pt-BR" sz="1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a:t>
            </a:r>
            <a:r>
              <a:rPr lang="pt-BR" altLang="pt-BR" sz="1400" dirty="0">
                <a:solidFill>
                  <a:srgbClr val="000000"/>
                </a:solidFill>
                <a:latin typeface="Verdana" panose="020B0604030504040204" pitchFamily="34" charset="0"/>
                <a:ea typeface="Verdana" panose="020B0604030504040204" pitchFamily="34" charset="0"/>
              </a:rPr>
              <a:t> propriedade </a:t>
            </a:r>
            <a:r>
              <a:rPr kumimoji="0" lang="pt-BR" altLang="pt-BR" sz="1400" b="0" i="0" u="none" strike="noStrike" cap="none" normalizeH="0" baseline="0" dirty="0" err="1">
                <a:ln>
                  <a:noFill/>
                </a:ln>
                <a:solidFill>
                  <a:srgbClr val="DC143C"/>
                </a:solidFill>
                <a:effectLst/>
                <a:latin typeface="Verdana" panose="020B0604030504040204" pitchFamily="34" charset="0"/>
                <a:ea typeface="Verdana" panose="020B0604030504040204" pitchFamily="34" charset="0"/>
              </a:rPr>
              <a:t>justify</a:t>
            </a:r>
            <a:r>
              <a:rPr kumimoji="0" lang="pt-BR" altLang="pt-BR" sz="1400" b="0" i="0" u="none" strike="noStrike" cap="none" normalizeH="0" baseline="0" dirty="0">
                <a:ln>
                  <a:noFill/>
                </a:ln>
                <a:solidFill>
                  <a:srgbClr val="DC143C"/>
                </a:solidFill>
                <a:effectLst/>
                <a:latin typeface="Verdana" panose="020B0604030504040204" pitchFamily="34" charset="0"/>
                <a:ea typeface="Verdana" panose="020B0604030504040204" pitchFamily="34" charset="0"/>
              </a:rPr>
              <a:t>-contente </a:t>
            </a:r>
            <a:r>
              <a:rPr kumimoji="0" lang="pt-BR" altLang="pt-BR" sz="1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é usada para alinhar os itens flexíveis:</a:t>
            </a:r>
            <a:endParaRPr kumimoji="0" lang="pt-BR" altLang="pt-BR" sz="1400" b="0" i="0" u="none" strike="noStrike" cap="none" normalizeH="0" baseline="0" dirty="0">
              <a:ln>
                <a:noFill/>
              </a:ln>
              <a:solidFill>
                <a:schemeClr val="tx1"/>
              </a:solidFill>
              <a:effectLst/>
              <a:latin typeface="Verdana" panose="020B0604030504040204" pitchFamily="34" charset="0"/>
              <a:ea typeface="Verdana" panose="020B0604030504040204" pitchFamily="34" charset="0"/>
            </a:endParaRPr>
          </a:p>
        </p:txBody>
      </p:sp>
      <p:sp>
        <p:nvSpPr>
          <p:cNvPr id="8" name="Retângulo 7">
            <a:extLst>
              <a:ext uri="{FF2B5EF4-FFF2-40B4-BE49-F238E27FC236}">
                <a16:creationId xmlns:a16="http://schemas.microsoft.com/office/drawing/2014/main" id="{6B5F9597-F936-7B35-6613-522F537555FF}"/>
              </a:ext>
            </a:extLst>
          </p:cNvPr>
          <p:cNvSpPr/>
          <p:nvPr/>
        </p:nvSpPr>
        <p:spPr>
          <a:xfrm>
            <a:off x="1865161" y="4941317"/>
            <a:ext cx="7998918" cy="307777"/>
          </a:xfrm>
          <a:prstGeom prst="rect">
            <a:avLst/>
          </a:prstGeom>
        </p:spPr>
        <p:txBody>
          <a:bodyPr wrap="square">
            <a:spAutoFit/>
          </a:bodyPr>
          <a:lstStyle/>
          <a:p>
            <a:r>
              <a:rPr lang="pt-BR" sz="1400" dirty="0">
                <a:latin typeface="Verdana" panose="020B0604030504040204" pitchFamily="34" charset="0"/>
              </a:rPr>
              <a:t>O valor </a:t>
            </a:r>
            <a:r>
              <a:rPr lang="pt-BR" sz="1400" i="1" dirty="0">
                <a:latin typeface="Verdana" panose="020B0604030504040204" pitchFamily="34" charset="0"/>
              </a:rPr>
              <a:t>center</a:t>
            </a:r>
            <a:r>
              <a:rPr lang="pt-BR" sz="1400" dirty="0">
                <a:latin typeface="Verdana" panose="020B0604030504040204" pitchFamily="34" charset="0"/>
              </a:rPr>
              <a:t> alinha os itens flexíveis no centro do contêiner:</a:t>
            </a:r>
            <a:endParaRPr lang="pt-BR" sz="1400" dirty="0"/>
          </a:p>
        </p:txBody>
      </p:sp>
      <p:sp>
        <p:nvSpPr>
          <p:cNvPr id="9" name="Retângulo 8">
            <a:extLst>
              <a:ext uri="{FF2B5EF4-FFF2-40B4-BE49-F238E27FC236}">
                <a16:creationId xmlns:a16="http://schemas.microsoft.com/office/drawing/2014/main" id="{58CAF326-56B0-E353-936E-DDD1EA172EDC}"/>
              </a:ext>
            </a:extLst>
          </p:cNvPr>
          <p:cNvSpPr/>
          <p:nvPr/>
        </p:nvSpPr>
        <p:spPr>
          <a:xfrm>
            <a:off x="6965147" y="5297491"/>
            <a:ext cx="3084375" cy="1077218"/>
          </a:xfrm>
          <a:prstGeom prst="rect">
            <a:avLst/>
          </a:prstGeom>
          <a:ln>
            <a:solidFill>
              <a:srgbClr val="004494"/>
            </a:solidFill>
          </a:ln>
        </p:spPr>
        <p:txBody>
          <a:bodyPr wrap="square">
            <a:spAutoFit/>
          </a:bodyPr>
          <a:lstStyle/>
          <a:p>
            <a:r>
              <a:rPr lang="pt-BR" sz="1600" dirty="0">
                <a:solidFill>
                  <a:srgbClr val="A52A2A"/>
                </a:solidFill>
                <a:latin typeface="Consolas" panose="020B0609020204030204" pitchFamily="49" charset="0"/>
              </a:rPr>
              <a:t>.</a:t>
            </a:r>
            <a:r>
              <a:rPr lang="pt-BR" sz="1600" dirty="0" err="1">
                <a:solidFill>
                  <a:srgbClr val="A52A2A"/>
                </a:solidFill>
                <a:latin typeface="Consolas" panose="020B0609020204030204" pitchFamily="49" charset="0"/>
              </a:rPr>
              <a:t>flex</a:t>
            </a:r>
            <a:r>
              <a:rPr lang="pt-BR" sz="1600" dirty="0">
                <a:solidFill>
                  <a:srgbClr val="A52A2A"/>
                </a:solidFill>
                <a:latin typeface="Consolas" panose="020B0609020204030204" pitchFamily="49" charset="0"/>
              </a:rPr>
              <a:t>-container </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display</a:t>
            </a:r>
            <a:r>
              <a:rPr lang="pt-BR" sz="1600" dirty="0">
                <a:latin typeface="Consolas" panose="020B0609020204030204" pitchFamily="49" charset="0"/>
              </a:rPr>
              <a:t>:</a:t>
            </a:r>
            <a:r>
              <a:rPr lang="pt-BR" sz="1600" dirty="0">
                <a:solidFill>
                  <a:srgbClr val="0000CD"/>
                </a:solidFill>
                <a:latin typeface="Consolas" panose="020B0609020204030204" pitchFamily="49" charset="0"/>
              </a:rPr>
              <a:t> </a:t>
            </a:r>
            <a:r>
              <a:rPr lang="pt-BR" sz="1600" dirty="0" err="1">
                <a:solidFill>
                  <a:srgbClr val="0000CD"/>
                </a:solidFill>
                <a:latin typeface="Consolas" panose="020B0609020204030204" pitchFamily="49" charset="0"/>
              </a:rPr>
              <a:t>flex</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solidFill>
                  <a:srgbClr val="FF0000"/>
                </a:solidFill>
                <a:latin typeface="Consolas" panose="020B0609020204030204" pitchFamily="49" charset="0"/>
              </a:rPr>
              <a:t>  </a:t>
            </a:r>
            <a:r>
              <a:rPr lang="pt-BR" sz="1600" dirty="0" err="1">
                <a:solidFill>
                  <a:srgbClr val="FF0000"/>
                </a:solidFill>
                <a:latin typeface="Consolas" panose="020B0609020204030204" pitchFamily="49" charset="0"/>
              </a:rPr>
              <a:t>justify-content</a:t>
            </a:r>
            <a:r>
              <a:rPr lang="pt-BR" sz="1600" dirty="0">
                <a:latin typeface="Consolas" panose="020B0609020204030204" pitchFamily="49" charset="0"/>
              </a:rPr>
              <a:t>:</a:t>
            </a:r>
            <a:r>
              <a:rPr lang="pt-BR" sz="1600" dirty="0">
                <a:solidFill>
                  <a:srgbClr val="0000CD"/>
                </a:solidFill>
                <a:latin typeface="Consolas" panose="020B0609020204030204" pitchFamily="49" charset="0"/>
              </a:rPr>
              <a:t> center</a:t>
            </a:r>
            <a:r>
              <a:rPr lang="pt-BR" sz="1600" dirty="0">
                <a:latin typeface="Consolas" panose="020B0609020204030204" pitchFamily="49" charset="0"/>
              </a:rPr>
              <a:t>;</a:t>
            </a:r>
            <a:br>
              <a:rPr lang="pt-BR" sz="1600" dirty="0">
                <a:solidFill>
                  <a:srgbClr val="FF0000"/>
                </a:solidFill>
                <a:latin typeface="Consolas" panose="020B0609020204030204" pitchFamily="49" charset="0"/>
              </a:rPr>
            </a:br>
            <a:r>
              <a:rPr lang="pt-BR" sz="1600" dirty="0">
                <a:latin typeface="Consolas" panose="020B0609020204030204" pitchFamily="49" charset="0"/>
              </a:rPr>
              <a:t>}</a:t>
            </a:r>
            <a:endParaRPr lang="pt-BR" sz="1600" dirty="0"/>
          </a:p>
        </p:txBody>
      </p:sp>
    </p:spTree>
    <p:extLst>
      <p:ext uri="{BB962C8B-B14F-4D97-AF65-F5344CB8AC3E}">
        <p14:creationId xmlns:p14="http://schemas.microsoft.com/office/powerpoint/2010/main" val="311507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102E-8339-2B98-7D86-90E4FA83EA18}"/>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D41A8035-EFE4-0439-69B8-F41EEC38642B}"/>
              </a:ext>
            </a:extLst>
          </p:cNvPr>
          <p:cNvSpPr/>
          <p:nvPr/>
        </p:nvSpPr>
        <p:spPr>
          <a:xfrm>
            <a:off x="745720" y="6441540"/>
            <a:ext cx="3763916" cy="276999"/>
          </a:xfrm>
          <a:prstGeom prst="rect">
            <a:avLst/>
          </a:prstGeom>
        </p:spPr>
        <p:txBody>
          <a:bodyPr wrap="none">
            <a:spAutoFit/>
          </a:bodyPr>
          <a:lstStyle/>
          <a:p>
            <a:r>
              <a:rPr lang="pt-BR" sz="1200" dirty="0">
                <a:hlinkClick r:id="rId2"/>
              </a:rPr>
              <a:t>Fonte: https://www.w3schools.com/css/css3_flexbox.asp</a:t>
            </a:r>
            <a:endParaRPr lang="pt-BR" sz="1200" dirty="0"/>
          </a:p>
        </p:txBody>
      </p:sp>
      <p:sp>
        <p:nvSpPr>
          <p:cNvPr id="3" name="Retângulo 2">
            <a:extLst>
              <a:ext uri="{FF2B5EF4-FFF2-40B4-BE49-F238E27FC236}">
                <a16:creationId xmlns:a16="http://schemas.microsoft.com/office/drawing/2014/main" id="{95C439B6-8B60-32A1-F8D4-4962F8736FE8}"/>
              </a:ext>
            </a:extLst>
          </p:cNvPr>
          <p:cNvSpPr/>
          <p:nvPr/>
        </p:nvSpPr>
        <p:spPr>
          <a:xfrm>
            <a:off x="1719525" y="1271000"/>
            <a:ext cx="11385452" cy="369332"/>
          </a:xfrm>
          <a:prstGeom prst="rect">
            <a:avLst/>
          </a:prstGeom>
        </p:spPr>
        <p:txBody>
          <a:bodyPr wrap="square">
            <a:spAutoFit/>
          </a:bodyPr>
          <a:lstStyle/>
          <a:p>
            <a:r>
              <a:rPr lang="pt-BR" sz="1800" dirty="0">
                <a:latin typeface="Verdana" panose="020B0604030504040204" pitchFamily="34" charset="0"/>
              </a:rPr>
              <a:t>O valor </a:t>
            </a:r>
            <a:r>
              <a:rPr lang="pt-BR" sz="1800" i="1" dirty="0" err="1">
                <a:solidFill>
                  <a:srgbClr val="FF0000"/>
                </a:solidFill>
                <a:latin typeface="Verdana" panose="020B0604030504040204" pitchFamily="34" charset="0"/>
              </a:rPr>
              <a:t>flex</a:t>
            </a:r>
            <a:r>
              <a:rPr lang="pt-BR" sz="1800" i="1" dirty="0">
                <a:solidFill>
                  <a:srgbClr val="FF0000"/>
                </a:solidFill>
                <a:latin typeface="Verdana" panose="020B0604030504040204" pitchFamily="34" charset="0"/>
              </a:rPr>
              <a:t>-start</a:t>
            </a:r>
            <a:r>
              <a:rPr lang="pt-BR" sz="1800" dirty="0">
                <a:latin typeface="Verdana" panose="020B0604030504040204" pitchFamily="34" charset="0"/>
              </a:rPr>
              <a:t> alinha os itens </a:t>
            </a:r>
            <a:r>
              <a:rPr lang="pt-BR" sz="1800" dirty="0" err="1">
                <a:latin typeface="Verdana" panose="020B0604030504040204" pitchFamily="34" charset="0"/>
              </a:rPr>
              <a:t>flex</a:t>
            </a:r>
            <a:r>
              <a:rPr lang="pt-BR" sz="1800" dirty="0">
                <a:latin typeface="Verdana" panose="020B0604030504040204" pitchFamily="34" charset="0"/>
              </a:rPr>
              <a:t> no início do contêiner (este é o padrão):</a:t>
            </a:r>
            <a:endParaRPr lang="pt-BR" sz="1800" dirty="0"/>
          </a:p>
        </p:txBody>
      </p:sp>
      <p:pic>
        <p:nvPicPr>
          <p:cNvPr id="4" name="Imagem 3">
            <a:extLst>
              <a:ext uri="{FF2B5EF4-FFF2-40B4-BE49-F238E27FC236}">
                <a16:creationId xmlns:a16="http://schemas.microsoft.com/office/drawing/2014/main" id="{3415B13F-E8D5-7745-E51C-D68CEC850E53}"/>
              </a:ext>
            </a:extLst>
          </p:cNvPr>
          <p:cNvPicPr>
            <a:picLocks noChangeAspect="1"/>
          </p:cNvPicPr>
          <p:nvPr/>
        </p:nvPicPr>
        <p:blipFill rotWithShape="1">
          <a:blip r:embed="rId3"/>
          <a:srcRect l="35077" t="39584" r="15539" b="46255"/>
          <a:stretch/>
        </p:blipFill>
        <p:spPr>
          <a:xfrm>
            <a:off x="1719525" y="1738332"/>
            <a:ext cx="5367283" cy="865285"/>
          </a:xfrm>
          <a:prstGeom prst="rect">
            <a:avLst/>
          </a:prstGeom>
        </p:spPr>
      </p:pic>
      <p:sp>
        <p:nvSpPr>
          <p:cNvPr id="5" name="Retângulo 4">
            <a:extLst>
              <a:ext uri="{FF2B5EF4-FFF2-40B4-BE49-F238E27FC236}">
                <a16:creationId xmlns:a16="http://schemas.microsoft.com/office/drawing/2014/main" id="{B6DD69B7-2A3B-98B9-439F-C727043D2BD8}"/>
              </a:ext>
            </a:extLst>
          </p:cNvPr>
          <p:cNvSpPr/>
          <p:nvPr/>
        </p:nvSpPr>
        <p:spPr>
          <a:xfrm>
            <a:off x="7165234" y="1738332"/>
            <a:ext cx="3757685" cy="954107"/>
          </a:xfrm>
          <a:prstGeom prst="rect">
            <a:avLst/>
          </a:prstGeom>
          <a:ln>
            <a:solidFill>
              <a:srgbClr val="004494"/>
            </a:solidFill>
          </a:ln>
        </p:spPr>
        <p:txBody>
          <a:bodyPr wrap="square">
            <a:spAutoFit/>
          </a:bodyPr>
          <a:lstStyle/>
          <a:p>
            <a:r>
              <a:rPr lang="en-US" sz="1400" dirty="0">
                <a:solidFill>
                  <a:srgbClr val="A52A2A"/>
                </a:solidFill>
                <a:latin typeface="Consolas" panose="020B0609020204030204" pitchFamily="49" charset="0"/>
              </a:rPr>
              <a:t>.flex-container </a:t>
            </a:r>
            <a:r>
              <a:rPr lang="en-US" sz="1400" dirty="0">
                <a:latin typeface="Consolas" panose="020B0609020204030204" pitchFamily="49" charset="0"/>
              </a:rPr>
              <a:t>{</a:t>
            </a:r>
            <a:br>
              <a:rPr lang="en-US" sz="1400" dirty="0">
                <a:solidFill>
                  <a:srgbClr val="FF0000"/>
                </a:solidFill>
                <a:latin typeface="Consolas" panose="020B0609020204030204" pitchFamily="49" charset="0"/>
              </a:rPr>
            </a:br>
            <a:r>
              <a:rPr lang="en-US" sz="1400" dirty="0">
                <a:solidFill>
                  <a:srgbClr val="FF0000"/>
                </a:solidFill>
                <a:latin typeface="Consolas" panose="020B0609020204030204" pitchFamily="49" charset="0"/>
              </a:rPr>
              <a:t>  display</a:t>
            </a:r>
            <a:r>
              <a:rPr lang="en-US" sz="1400" dirty="0">
                <a:latin typeface="Consolas" panose="020B0609020204030204" pitchFamily="49" charset="0"/>
              </a:rPr>
              <a:t>:</a:t>
            </a:r>
            <a:r>
              <a:rPr lang="en-US" sz="1400" dirty="0">
                <a:solidFill>
                  <a:srgbClr val="0000CD"/>
                </a:solidFill>
                <a:latin typeface="Consolas" panose="020B0609020204030204" pitchFamily="49" charset="0"/>
              </a:rPr>
              <a:t> flex</a:t>
            </a:r>
            <a:r>
              <a:rPr lang="en-US" sz="1400" dirty="0">
                <a:latin typeface="Consolas" panose="020B0609020204030204" pitchFamily="49" charset="0"/>
              </a:rPr>
              <a:t>;</a:t>
            </a:r>
            <a:br>
              <a:rPr lang="en-US" sz="1400" dirty="0">
                <a:solidFill>
                  <a:srgbClr val="FF0000"/>
                </a:solidFill>
                <a:latin typeface="Consolas" panose="020B0609020204030204" pitchFamily="49" charset="0"/>
              </a:rPr>
            </a:br>
            <a:r>
              <a:rPr lang="en-US" sz="1400" dirty="0">
                <a:solidFill>
                  <a:srgbClr val="FF0000"/>
                </a:solidFill>
                <a:latin typeface="Consolas" panose="020B0609020204030204" pitchFamily="49" charset="0"/>
              </a:rPr>
              <a:t>  justify-content</a:t>
            </a:r>
            <a:r>
              <a:rPr lang="en-US" sz="1400" dirty="0">
                <a:latin typeface="Consolas" panose="020B0609020204030204" pitchFamily="49" charset="0"/>
              </a:rPr>
              <a:t>:</a:t>
            </a:r>
            <a:r>
              <a:rPr lang="en-US" sz="1400" dirty="0">
                <a:solidFill>
                  <a:srgbClr val="0000CD"/>
                </a:solidFill>
                <a:latin typeface="Consolas" panose="020B0609020204030204" pitchFamily="49" charset="0"/>
              </a:rPr>
              <a:t> flex-start</a:t>
            </a:r>
            <a:r>
              <a:rPr lang="en-US" sz="1400" dirty="0">
                <a:latin typeface="Consolas" panose="020B0609020204030204" pitchFamily="49" charset="0"/>
              </a:rPr>
              <a:t>;</a:t>
            </a:r>
            <a:br>
              <a:rPr lang="en-US" sz="1400" dirty="0">
                <a:solidFill>
                  <a:srgbClr val="FF0000"/>
                </a:solidFill>
                <a:latin typeface="Consolas" panose="020B0609020204030204" pitchFamily="49" charset="0"/>
              </a:rPr>
            </a:br>
            <a:r>
              <a:rPr lang="en-US" sz="1400" dirty="0">
                <a:latin typeface="Consolas" panose="020B0609020204030204" pitchFamily="49" charset="0"/>
              </a:rPr>
              <a:t>}</a:t>
            </a:r>
            <a:endParaRPr lang="pt-BR" sz="1400" dirty="0"/>
          </a:p>
        </p:txBody>
      </p:sp>
      <p:sp>
        <p:nvSpPr>
          <p:cNvPr id="6" name="Retângulo 5">
            <a:extLst>
              <a:ext uri="{FF2B5EF4-FFF2-40B4-BE49-F238E27FC236}">
                <a16:creationId xmlns:a16="http://schemas.microsoft.com/office/drawing/2014/main" id="{C266979D-866B-3B21-78AB-D162F6878F0E}"/>
              </a:ext>
            </a:extLst>
          </p:cNvPr>
          <p:cNvSpPr/>
          <p:nvPr/>
        </p:nvSpPr>
        <p:spPr>
          <a:xfrm>
            <a:off x="1719525" y="2987781"/>
            <a:ext cx="7152920" cy="369332"/>
          </a:xfrm>
          <a:prstGeom prst="rect">
            <a:avLst/>
          </a:prstGeom>
        </p:spPr>
        <p:txBody>
          <a:bodyPr wrap="none">
            <a:spAutoFit/>
          </a:bodyPr>
          <a:lstStyle/>
          <a:p>
            <a:r>
              <a:rPr lang="pt-BR" sz="1800" dirty="0">
                <a:latin typeface="Verdana" panose="020B0604030504040204" pitchFamily="34" charset="0"/>
              </a:rPr>
              <a:t>O valor de </a:t>
            </a:r>
            <a:r>
              <a:rPr lang="pt-BR" sz="1800" i="1" dirty="0" err="1">
                <a:solidFill>
                  <a:srgbClr val="FF0000"/>
                </a:solidFill>
                <a:latin typeface="Verdana" panose="020B0604030504040204" pitchFamily="34" charset="0"/>
              </a:rPr>
              <a:t>flex-end</a:t>
            </a:r>
            <a:r>
              <a:rPr lang="pt-BR" sz="1800" dirty="0">
                <a:latin typeface="Verdana" panose="020B0604030504040204" pitchFamily="34" charset="0"/>
              </a:rPr>
              <a:t> alinha os itens </a:t>
            </a:r>
            <a:r>
              <a:rPr lang="pt-BR" sz="1800" dirty="0" err="1">
                <a:latin typeface="Verdana" panose="020B0604030504040204" pitchFamily="34" charset="0"/>
              </a:rPr>
              <a:t>flex</a:t>
            </a:r>
            <a:r>
              <a:rPr lang="pt-BR" sz="1800" dirty="0">
                <a:latin typeface="Verdana" panose="020B0604030504040204" pitchFamily="34" charset="0"/>
              </a:rPr>
              <a:t> no final do contêiner</a:t>
            </a:r>
            <a:endParaRPr lang="pt-BR" sz="1800" dirty="0"/>
          </a:p>
        </p:txBody>
      </p:sp>
      <p:pic>
        <p:nvPicPr>
          <p:cNvPr id="7" name="Imagem 6">
            <a:extLst>
              <a:ext uri="{FF2B5EF4-FFF2-40B4-BE49-F238E27FC236}">
                <a16:creationId xmlns:a16="http://schemas.microsoft.com/office/drawing/2014/main" id="{EAB7D8B9-C49B-8239-5BB9-C4D4E0809ABA}"/>
              </a:ext>
            </a:extLst>
          </p:cNvPr>
          <p:cNvPicPr>
            <a:picLocks noChangeAspect="1"/>
          </p:cNvPicPr>
          <p:nvPr/>
        </p:nvPicPr>
        <p:blipFill rotWithShape="1">
          <a:blip r:embed="rId4"/>
          <a:srcRect l="50885" t="41599" r="1021" b="44510"/>
          <a:stretch/>
        </p:blipFill>
        <p:spPr>
          <a:xfrm>
            <a:off x="1719525" y="3416044"/>
            <a:ext cx="5445709" cy="884325"/>
          </a:xfrm>
          <a:prstGeom prst="rect">
            <a:avLst/>
          </a:prstGeom>
        </p:spPr>
      </p:pic>
      <p:sp>
        <p:nvSpPr>
          <p:cNvPr id="8" name="Retângulo 7">
            <a:extLst>
              <a:ext uri="{FF2B5EF4-FFF2-40B4-BE49-F238E27FC236}">
                <a16:creationId xmlns:a16="http://schemas.microsoft.com/office/drawing/2014/main" id="{8495DFFB-457F-CA60-9855-194AE45FF65B}"/>
              </a:ext>
            </a:extLst>
          </p:cNvPr>
          <p:cNvSpPr/>
          <p:nvPr/>
        </p:nvSpPr>
        <p:spPr>
          <a:xfrm>
            <a:off x="7165234" y="3346262"/>
            <a:ext cx="3757684" cy="954107"/>
          </a:xfrm>
          <a:prstGeom prst="rect">
            <a:avLst/>
          </a:prstGeom>
          <a:ln>
            <a:solidFill>
              <a:srgbClr val="004494"/>
            </a:solidFill>
          </a:ln>
        </p:spPr>
        <p:txBody>
          <a:bodyPr wrap="square">
            <a:spAutoFit/>
          </a:bodyPr>
          <a:lstStyle/>
          <a:p>
            <a:r>
              <a:rPr lang="pt-BR" sz="1400" dirty="0">
                <a:solidFill>
                  <a:srgbClr val="A52A2A"/>
                </a:solidFill>
                <a:latin typeface="Consolas" panose="020B0609020204030204" pitchFamily="49" charset="0"/>
              </a:rPr>
              <a:t>.</a:t>
            </a:r>
            <a:r>
              <a:rPr lang="pt-BR" sz="1400" dirty="0" err="1">
                <a:solidFill>
                  <a:srgbClr val="A52A2A"/>
                </a:solidFill>
                <a:latin typeface="Consolas" panose="020B0609020204030204" pitchFamily="49" charset="0"/>
              </a:rPr>
              <a:t>flex</a:t>
            </a:r>
            <a:r>
              <a:rPr lang="pt-BR" sz="1400" dirty="0">
                <a:solidFill>
                  <a:srgbClr val="A52A2A"/>
                </a:solidFill>
                <a:latin typeface="Consolas" panose="020B0609020204030204" pitchFamily="49" charset="0"/>
              </a:rPr>
              <a:t>-container </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display</a:t>
            </a:r>
            <a:r>
              <a:rPr lang="pt-BR" sz="1400" dirty="0">
                <a:latin typeface="Consolas" panose="020B0609020204030204" pitchFamily="49" charset="0"/>
              </a:rPr>
              <a:t>:</a:t>
            </a:r>
            <a:r>
              <a:rPr lang="pt-BR" sz="1400" dirty="0">
                <a:solidFill>
                  <a:srgbClr val="0000CD"/>
                </a:solidFill>
                <a:latin typeface="Consolas" panose="020B0609020204030204" pitchFamily="49" charset="0"/>
              </a:rPr>
              <a:t> </a:t>
            </a:r>
            <a:r>
              <a:rPr lang="pt-BR" sz="1400" dirty="0" err="1">
                <a:solidFill>
                  <a:srgbClr val="0000CD"/>
                </a:solidFill>
                <a:latin typeface="Consolas" panose="020B0609020204030204" pitchFamily="49" charset="0"/>
              </a:rPr>
              <a:t>flex</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solidFill>
                  <a:srgbClr val="FF0000"/>
                </a:solidFill>
                <a:latin typeface="Consolas" panose="020B0609020204030204" pitchFamily="49" charset="0"/>
              </a:rPr>
              <a:t>  </a:t>
            </a:r>
            <a:r>
              <a:rPr lang="pt-BR" sz="1400" dirty="0" err="1">
                <a:solidFill>
                  <a:srgbClr val="FF0000"/>
                </a:solidFill>
                <a:latin typeface="Consolas" panose="020B0609020204030204" pitchFamily="49" charset="0"/>
              </a:rPr>
              <a:t>justify-content</a:t>
            </a:r>
            <a:r>
              <a:rPr lang="pt-BR" sz="1400" dirty="0">
                <a:latin typeface="Consolas" panose="020B0609020204030204" pitchFamily="49" charset="0"/>
              </a:rPr>
              <a:t>:</a:t>
            </a:r>
            <a:r>
              <a:rPr lang="pt-BR" sz="1400" dirty="0">
                <a:solidFill>
                  <a:srgbClr val="0000CD"/>
                </a:solidFill>
                <a:latin typeface="Consolas" panose="020B0609020204030204" pitchFamily="49" charset="0"/>
              </a:rPr>
              <a:t> </a:t>
            </a:r>
            <a:r>
              <a:rPr lang="pt-BR" sz="1400" dirty="0" err="1">
                <a:solidFill>
                  <a:srgbClr val="0000CD"/>
                </a:solidFill>
                <a:latin typeface="Consolas" panose="020B0609020204030204" pitchFamily="49" charset="0"/>
              </a:rPr>
              <a:t>flex-end</a:t>
            </a:r>
            <a:r>
              <a:rPr lang="pt-BR" sz="1400" dirty="0">
                <a:latin typeface="Consolas" panose="020B0609020204030204" pitchFamily="49" charset="0"/>
              </a:rPr>
              <a:t>;</a:t>
            </a:r>
            <a:br>
              <a:rPr lang="pt-BR" sz="1400" dirty="0">
                <a:solidFill>
                  <a:srgbClr val="FF0000"/>
                </a:solidFill>
                <a:latin typeface="Consolas" panose="020B0609020204030204" pitchFamily="49" charset="0"/>
              </a:rPr>
            </a:br>
            <a:r>
              <a:rPr lang="pt-BR" sz="1400" dirty="0">
                <a:latin typeface="Consolas" panose="020B0609020204030204" pitchFamily="49" charset="0"/>
              </a:rPr>
              <a:t>}</a:t>
            </a:r>
            <a:endParaRPr lang="pt-BR" sz="1400" dirty="0"/>
          </a:p>
        </p:txBody>
      </p:sp>
      <p:pic>
        <p:nvPicPr>
          <p:cNvPr id="9" name="Imagem 8">
            <a:extLst>
              <a:ext uri="{FF2B5EF4-FFF2-40B4-BE49-F238E27FC236}">
                <a16:creationId xmlns:a16="http://schemas.microsoft.com/office/drawing/2014/main" id="{18B70A24-D978-0215-8201-85EC17045CF0}"/>
              </a:ext>
            </a:extLst>
          </p:cNvPr>
          <p:cNvPicPr>
            <a:picLocks noChangeAspect="1"/>
          </p:cNvPicPr>
          <p:nvPr/>
        </p:nvPicPr>
        <p:blipFill rotWithShape="1">
          <a:blip r:embed="rId5"/>
          <a:srcRect l="50851" t="44220" r="853" b="42383"/>
          <a:stretch/>
        </p:blipFill>
        <p:spPr>
          <a:xfrm>
            <a:off x="1719525" y="5131555"/>
            <a:ext cx="5445709" cy="849344"/>
          </a:xfrm>
          <a:prstGeom prst="rect">
            <a:avLst/>
          </a:prstGeom>
        </p:spPr>
      </p:pic>
      <p:sp>
        <p:nvSpPr>
          <p:cNvPr id="10" name="Retângulo 9">
            <a:extLst>
              <a:ext uri="{FF2B5EF4-FFF2-40B4-BE49-F238E27FC236}">
                <a16:creationId xmlns:a16="http://schemas.microsoft.com/office/drawing/2014/main" id="{885A046D-3B7B-A4AE-655E-4236D01C93D0}"/>
              </a:ext>
            </a:extLst>
          </p:cNvPr>
          <p:cNvSpPr/>
          <p:nvPr/>
        </p:nvSpPr>
        <p:spPr>
          <a:xfrm>
            <a:off x="7186643" y="5052192"/>
            <a:ext cx="3138087" cy="892552"/>
          </a:xfrm>
          <a:prstGeom prst="rect">
            <a:avLst/>
          </a:prstGeom>
          <a:ln>
            <a:solidFill>
              <a:srgbClr val="004494"/>
            </a:solidFill>
          </a:ln>
        </p:spPr>
        <p:txBody>
          <a:bodyPr wrap="square">
            <a:spAutoFit/>
          </a:bodyPr>
          <a:lstStyle/>
          <a:p>
            <a:r>
              <a:rPr lang="en-US" sz="1300" dirty="0">
                <a:solidFill>
                  <a:srgbClr val="A52A2A"/>
                </a:solidFill>
                <a:latin typeface="Consolas" panose="020B0609020204030204" pitchFamily="49" charset="0"/>
              </a:rPr>
              <a:t>.flex-container </a:t>
            </a:r>
            <a:r>
              <a:rPr lang="en-US" sz="1300" dirty="0">
                <a:latin typeface="Consolas" panose="020B0609020204030204" pitchFamily="49" charset="0"/>
              </a:rPr>
              <a:t>{</a:t>
            </a:r>
            <a:br>
              <a:rPr lang="en-US" sz="1300" dirty="0">
                <a:solidFill>
                  <a:srgbClr val="FF0000"/>
                </a:solidFill>
                <a:latin typeface="Consolas" panose="020B0609020204030204" pitchFamily="49" charset="0"/>
              </a:rPr>
            </a:br>
            <a:r>
              <a:rPr lang="en-US" sz="1300" dirty="0">
                <a:solidFill>
                  <a:srgbClr val="FF0000"/>
                </a:solidFill>
                <a:latin typeface="Consolas" panose="020B0609020204030204" pitchFamily="49" charset="0"/>
              </a:rPr>
              <a:t>  display</a:t>
            </a:r>
            <a:r>
              <a:rPr lang="en-US" sz="1300" dirty="0">
                <a:latin typeface="Consolas" panose="020B0609020204030204" pitchFamily="49" charset="0"/>
              </a:rPr>
              <a:t>:</a:t>
            </a:r>
            <a:r>
              <a:rPr lang="en-US" sz="1300" dirty="0">
                <a:solidFill>
                  <a:srgbClr val="0000CD"/>
                </a:solidFill>
                <a:latin typeface="Consolas" panose="020B0609020204030204" pitchFamily="49" charset="0"/>
              </a:rPr>
              <a:t> flex</a:t>
            </a:r>
            <a:r>
              <a:rPr lang="en-US" sz="1300" dirty="0">
                <a:latin typeface="Consolas" panose="020B0609020204030204" pitchFamily="49" charset="0"/>
              </a:rPr>
              <a:t>;</a:t>
            </a:r>
            <a:br>
              <a:rPr lang="en-US" sz="1300" dirty="0">
                <a:solidFill>
                  <a:srgbClr val="FF0000"/>
                </a:solidFill>
                <a:latin typeface="Consolas" panose="020B0609020204030204" pitchFamily="49" charset="0"/>
              </a:rPr>
            </a:br>
            <a:r>
              <a:rPr lang="en-US" sz="1300" dirty="0">
                <a:solidFill>
                  <a:srgbClr val="FF0000"/>
                </a:solidFill>
                <a:latin typeface="Consolas" panose="020B0609020204030204" pitchFamily="49" charset="0"/>
              </a:rPr>
              <a:t>  justify-content</a:t>
            </a:r>
            <a:r>
              <a:rPr lang="en-US" sz="1300" dirty="0">
                <a:latin typeface="Consolas" panose="020B0609020204030204" pitchFamily="49" charset="0"/>
              </a:rPr>
              <a:t>:</a:t>
            </a:r>
            <a:r>
              <a:rPr lang="en-US" sz="1300" dirty="0">
                <a:solidFill>
                  <a:srgbClr val="0000CD"/>
                </a:solidFill>
                <a:latin typeface="Consolas" panose="020B0609020204030204" pitchFamily="49" charset="0"/>
              </a:rPr>
              <a:t> space-around</a:t>
            </a:r>
            <a:r>
              <a:rPr lang="en-US" sz="1300" dirty="0">
                <a:latin typeface="Consolas" panose="020B0609020204030204" pitchFamily="49" charset="0"/>
              </a:rPr>
              <a:t>;</a:t>
            </a:r>
            <a:br>
              <a:rPr lang="en-US" sz="1300" dirty="0">
                <a:solidFill>
                  <a:srgbClr val="FF0000"/>
                </a:solidFill>
                <a:latin typeface="Consolas" panose="020B0609020204030204" pitchFamily="49" charset="0"/>
              </a:rPr>
            </a:br>
            <a:r>
              <a:rPr lang="en-US" sz="1300" dirty="0">
                <a:latin typeface="Consolas" panose="020B0609020204030204" pitchFamily="49" charset="0"/>
              </a:rPr>
              <a:t>}</a:t>
            </a:r>
            <a:endParaRPr lang="pt-BR" sz="1300" dirty="0"/>
          </a:p>
        </p:txBody>
      </p:sp>
      <p:sp>
        <p:nvSpPr>
          <p:cNvPr id="11" name="Retângulo 10">
            <a:extLst>
              <a:ext uri="{FF2B5EF4-FFF2-40B4-BE49-F238E27FC236}">
                <a16:creationId xmlns:a16="http://schemas.microsoft.com/office/drawing/2014/main" id="{05DCBAB1-843A-2100-FFFD-AF1CF18CFFE2}"/>
              </a:ext>
            </a:extLst>
          </p:cNvPr>
          <p:cNvSpPr/>
          <p:nvPr/>
        </p:nvSpPr>
        <p:spPr>
          <a:xfrm>
            <a:off x="1719525" y="4517025"/>
            <a:ext cx="9574280" cy="646331"/>
          </a:xfrm>
          <a:prstGeom prst="rect">
            <a:avLst/>
          </a:prstGeom>
        </p:spPr>
        <p:txBody>
          <a:bodyPr wrap="square">
            <a:spAutoFit/>
          </a:bodyPr>
          <a:lstStyle/>
          <a:p>
            <a:r>
              <a:rPr lang="pt-BR" sz="1800" dirty="0">
                <a:latin typeface="Verdana" panose="020B0604030504040204" pitchFamily="34" charset="0"/>
              </a:rPr>
              <a:t>O valor de </a:t>
            </a:r>
            <a:r>
              <a:rPr lang="pt-BR" sz="1800" i="1" dirty="0" err="1">
                <a:solidFill>
                  <a:srgbClr val="FF0000"/>
                </a:solidFill>
                <a:latin typeface="Verdana" panose="020B0604030504040204" pitchFamily="34" charset="0"/>
              </a:rPr>
              <a:t>space-around</a:t>
            </a:r>
            <a:r>
              <a:rPr lang="pt-BR" sz="1800" dirty="0">
                <a:latin typeface="Verdana" panose="020B0604030504040204" pitchFamily="34" charset="0"/>
              </a:rPr>
              <a:t> exibe os itens flexíveis com espaço antes, entre e depois das linhas:</a:t>
            </a:r>
            <a:endParaRPr lang="pt-BR" sz="1800" dirty="0"/>
          </a:p>
        </p:txBody>
      </p:sp>
    </p:spTree>
    <p:extLst>
      <p:ext uri="{BB962C8B-B14F-4D97-AF65-F5344CB8AC3E}">
        <p14:creationId xmlns:p14="http://schemas.microsoft.com/office/powerpoint/2010/main" val="1066358271"/>
      </p:ext>
    </p:extLst>
  </p:cSld>
  <p:clrMapOvr>
    <a:masterClrMapping/>
  </p:clrMapOvr>
</p:sld>
</file>

<file path=ppt/theme/theme1.xml><?xml version="1.0" encoding="utf-8"?>
<a:theme xmlns:a="http://schemas.openxmlformats.org/drawingml/2006/main" name="Tema do Office">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A5AE60D00D6EA42AE6E8EB9B57D0A8B" ma:contentTypeVersion="11" ma:contentTypeDescription="Crie um novo documento." ma:contentTypeScope="" ma:versionID="9da71d1f267fe2c8139a098ba6e0671f">
  <xsd:schema xmlns:xsd="http://www.w3.org/2001/XMLSchema" xmlns:xs="http://www.w3.org/2001/XMLSchema" xmlns:p="http://schemas.microsoft.com/office/2006/metadata/properties" xmlns:ns2="da39ae83-b526-4265-a193-20b98aecdf72" xmlns:ns3="f71df1f0-fcf0-4fc8-bcdf-9305b5150798" targetNamespace="http://schemas.microsoft.com/office/2006/metadata/properties" ma:root="true" ma:fieldsID="e0f152452b22b24a1b42e2138a182bfe" ns2:_="" ns3:_="">
    <xsd:import namespace="da39ae83-b526-4265-a193-20b98aecdf72"/>
    <xsd:import namespace="f71df1f0-fcf0-4fc8-bcdf-9305b515079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39ae83-b526-4265-a193-20b98aecdf7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Marcações de imagem" ma:readOnly="false" ma:fieldId="{5cf76f15-5ced-4ddc-b409-7134ff3c332f}" ma:taxonomyMulti="true" ma:sspId="d9ffeec4-64cc-4dc9-a020-27dbb7d959a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1df1f0-fcf0-4fc8-bcdf-9305b515079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a4741c6-daff-4709-9783-258703e709ca}" ma:internalName="TaxCatchAll" ma:showField="CatchAllData" ma:web="f71df1f0-fcf0-4fc8-bcdf-9305b5150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1df1f0-fcf0-4fc8-bcdf-9305b5150798" xsi:nil="true"/>
    <lcf76f155ced4ddcb4097134ff3c332f xmlns="da39ae83-b526-4265-a193-20b98aecdf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ABD61D-8285-4C20-AD2E-2B7E5999CCFD}"/>
</file>

<file path=customXml/itemProps2.xml><?xml version="1.0" encoding="utf-8"?>
<ds:datastoreItem xmlns:ds="http://schemas.openxmlformats.org/officeDocument/2006/customXml" ds:itemID="{E69C85B4-BC3E-4604-8D76-827BAEF438DF}"/>
</file>

<file path=customXml/itemProps3.xml><?xml version="1.0" encoding="utf-8"?>
<ds:datastoreItem xmlns:ds="http://schemas.openxmlformats.org/officeDocument/2006/customXml" ds:itemID="{AC3FCD90-434D-41F2-958D-CA9571CDE681}"/>
</file>

<file path=docProps/app.xml><?xml version="1.0" encoding="utf-8"?>
<Properties xmlns="http://schemas.openxmlformats.org/officeDocument/2006/extended-properties" xmlns:vt="http://schemas.openxmlformats.org/officeDocument/2006/docPropsVTypes">
  <TotalTime>1455</TotalTime>
  <Words>3143</Words>
  <Application>Microsoft Office PowerPoint</Application>
  <PresentationFormat>Widescreen</PresentationFormat>
  <Paragraphs>291</Paragraphs>
  <Slides>36</Slides>
  <Notes>7</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36</vt:i4>
      </vt:variant>
    </vt:vector>
  </HeadingPairs>
  <TitlesOfParts>
    <vt:vector size="52" baseType="lpstr">
      <vt:lpstr>Aptos</vt:lpstr>
      <vt:lpstr>Arial</vt:lpstr>
      <vt:lpstr>Arial</vt:lpstr>
      <vt:lpstr>Calibri</vt:lpstr>
      <vt:lpstr>Consolas</vt:lpstr>
      <vt:lpstr>Consolas</vt:lpstr>
      <vt:lpstr>Nunito</vt:lpstr>
      <vt:lpstr>Nunito ExtraBold</vt:lpstr>
      <vt:lpstr>Red Hat Display</vt:lpstr>
      <vt:lpstr>Red Hat Display Black</vt:lpstr>
      <vt:lpstr>Red Hat Display ExtraBold</vt:lpstr>
      <vt:lpstr>Red Hat Display Light</vt:lpstr>
      <vt:lpstr>Red Hat Display Medium</vt:lpstr>
      <vt:lpstr>Segoe UI</vt:lpstr>
      <vt:lpstr>Verdana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Módulo 02 – CSS Aula 02</vt:lpstr>
      <vt:lpstr>Módulo 02 – CSS Aula 02</vt:lpstr>
      <vt:lpstr>Módulo 02 – CSS Aula 02</vt:lpstr>
      <vt:lpstr>Módulo 02 – CSS Aula 02</vt:lpstr>
      <vt:lpstr>Módulo 02 – CSS Aula 02</vt:lpstr>
      <vt:lpstr>Módulo 02 – CSS Aula 02</vt:lpstr>
      <vt:lpstr>Módulo 02 – CSS Aula 02</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julia</dc:creator>
  <cp:lastModifiedBy>Flávio Mota da Cruz</cp:lastModifiedBy>
  <cp:revision>366</cp:revision>
  <dcterms:created xsi:type="dcterms:W3CDTF">2024-07-12T11:40:56Z</dcterms:created>
  <dcterms:modified xsi:type="dcterms:W3CDTF">2025-01-05T17:32:59Z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0x010100DA5AE60D00D6EA42AE6E8EB9B57D0A8B</vt:lpwstr>
  </property>
</Properties>
</file>